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79"/>
  </p:notesMasterIdLst>
  <p:handoutMasterIdLst>
    <p:handoutMasterId r:id="rId80"/>
  </p:handoutMasterIdLst>
  <p:sldIdLst>
    <p:sldId id="707" r:id="rId2"/>
    <p:sldId id="619" r:id="rId3"/>
    <p:sldId id="630" r:id="rId4"/>
    <p:sldId id="714" r:id="rId5"/>
    <p:sldId id="718" r:id="rId6"/>
    <p:sldId id="719" r:id="rId7"/>
    <p:sldId id="786" r:id="rId8"/>
    <p:sldId id="787" r:id="rId9"/>
    <p:sldId id="788" r:id="rId10"/>
    <p:sldId id="789" r:id="rId11"/>
    <p:sldId id="790" r:id="rId12"/>
    <p:sldId id="791" r:id="rId13"/>
    <p:sldId id="792" r:id="rId14"/>
    <p:sldId id="793" r:id="rId15"/>
    <p:sldId id="794" r:id="rId16"/>
    <p:sldId id="795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715" r:id="rId25"/>
    <p:sldId id="803" r:id="rId26"/>
    <p:sldId id="804" r:id="rId27"/>
    <p:sldId id="805" r:id="rId28"/>
    <p:sldId id="806" r:id="rId29"/>
    <p:sldId id="808" r:id="rId30"/>
    <p:sldId id="807" r:id="rId31"/>
    <p:sldId id="809" r:id="rId32"/>
    <p:sldId id="810" r:id="rId33"/>
    <p:sldId id="811" r:id="rId34"/>
    <p:sldId id="812" r:id="rId35"/>
    <p:sldId id="813" r:id="rId36"/>
    <p:sldId id="716" r:id="rId37"/>
    <p:sldId id="814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4" r:id="rId46"/>
    <p:sldId id="823" r:id="rId47"/>
    <p:sldId id="825" r:id="rId48"/>
    <p:sldId id="826" r:id="rId49"/>
    <p:sldId id="827" r:id="rId50"/>
    <p:sldId id="828" r:id="rId51"/>
    <p:sldId id="829" r:id="rId52"/>
    <p:sldId id="830" r:id="rId53"/>
    <p:sldId id="831" r:id="rId54"/>
    <p:sldId id="832" r:id="rId55"/>
    <p:sldId id="833" r:id="rId56"/>
    <p:sldId id="834" r:id="rId57"/>
    <p:sldId id="835" r:id="rId58"/>
    <p:sldId id="838" r:id="rId59"/>
    <p:sldId id="837" r:id="rId60"/>
    <p:sldId id="839" r:id="rId61"/>
    <p:sldId id="840" r:id="rId62"/>
    <p:sldId id="841" r:id="rId63"/>
    <p:sldId id="842" r:id="rId64"/>
    <p:sldId id="843" r:id="rId65"/>
    <p:sldId id="844" r:id="rId66"/>
    <p:sldId id="845" r:id="rId67"/>
    <p:sldId id="846" r:id="rId68"/>
    <p:sldId id="847" r:id="rId69"/>
    <p:sldId id="848" r:id="rId70"/>
    <p:sldId id="849" r:id="rId71"/>
    <p:sldId id="850" r:id="rId72"/>
    <p:sldId id="851" r:id="rId73"/>
    <p:sldId id="717" r:id="rId74"/>
    <p:sldId id="852" r:id="rId75"/>
    <p:sldId id="853" r:id="rId76"/>
    <p:sldId id="854" r:id="rId77"/>
    <p:sldId id="855" r:id="rId7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A2D"/>
    <a:srgbClr val="B42D23"/>
    <a:srgbClr val="AD0003"/>
    <a:srgbClr val="6361BA"/>
    <a:srgbClr val="525EC3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233" autoAdjust="0"/>
  </p:normalViewPr>
  <p:slideViewPr>
    <p:cSldViewPr snapToGrid="0">
      <p:cViewPr varScale="1">
        <p:scale>
          <a:sx n="108" d="100"/>
          <a:sy n="108" d="100"/>
        </p:scale>
        <p:origin x="2148" y="78"/>
      </p:cViewPr>
      <p:guideLst>
        <p:guide orient="horz" pos="2222"/>
        <p:guide pos="2882"/>
        <p:guide pos="2880"/>
      </p:guideLst>
    </p:cSldViewPr>
  </p:slideViewPr>
  <p:outlineViewPr>
    <p:cViewPr>
      <p:scale>
        <a:sx n="33" d="100"/>
        <a:sy n="33" d="100"/>
      </p:scale>
      <p:origin x="0" y="7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725487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</a:t>
            </a:r>
            <a:endParaRPr lang="en-US" altLang="ko-KR" dirty="0"/>
          </a:p>
          <a:p>
            <a:pPr lvl="2"/>
            <a:r>
              <a:rPr lang="ko-KR" altLang="en-US" dirty="0"/>
              <a:t>마스터 텍스트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9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6">
            <a:extLst>
              <a:ext uri="{FF2B5EF4-FFF2-40B4-BE49-F238E27FC236}">
                <a16:creationId xmlns:a16="http://schemas.microsoft.com/office/drawing/2014/main" id="{4D404A28-6918-49E7-89D1-9BBA76DB686E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F8CFA-3278-4B3E-85EC-FF7A6A8C68BD}"/>
              </a:ext>
            </a:extLst>
          </p:cNvPr>
          <p:cNvSpPr txBox="1"/>
          <p:nvPr userDrawn="1"/>
        </p:nvSpPr>
        <p:spPr>
          <a:xfrm>
            <a:off x="1525386" y="2360815"/>
            <a:ext cx="534508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5400" b="1" dirty="0">
                <a:solidFill>
                  <a:schemeClr val="accent1">
                    <a:lumMod val="75000"/>
                  </a:schemeClr>
                </a:solidFill>
              </a:rPr>
              <a:t>안드로이드</a:t>
            </a:r>
            <a:r>
              <a:rPr lang="ko-KR" altLang="en-US" sz="4000" b="1" dirty="0"/>
              <a:t> 프로그래밍</a:t>
            </a:r>
            <a:r>
              <a:rPr lang="en-US" altLang="ko-KR" sz="4000" b="1" dirty="0"/>
              <a:t>(02)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495E3BEE-258B-4B95-96D2-76E2857F8597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0" name="직사각형 10">
            <a:extLst>
              <a:ext uri="{FF2B5EF4-FFF2-40B4-BE49-F238E27FC236}">
                <a16:creationId xmlns:a16="http://schemas.microsoft.com/office/drawing/2014/main" id="{C689011F-DB03-4105-8F15-8634DA3B5F5E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Picture 4" descr="C:\Users\김현용\Desktop\제호.jpg">
            <a:extLst>
              <a:ext uri="{FF2B5EF4-FFF2-40B4-BE49-F238E27FC236}">
                <a16:creationId xmlns:a16="http://schemas.microsoft.com/office/drawing/2014/main" id="{2609CD05-642F-493A-A008-75AD1DB26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CBC01-A8A2-45BC-B9A9-2D73C6A5BA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36CCF2-4E43-02A6-8956-02C9FD1B6B41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</a:rPr>
              <a:t>Thank You!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2023-04-27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103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54726" y="5643154"/>
            <a:ext cx="8634548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처음 만드는 안드로이드 애플리케이션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(6) 2</a:t>
            </a:r>
            <a:r>
              <a:rPr lang="ko-KR" altLang="en-US" dirty="0"/>
              <a:t>개 항목이 내부적으로 추가되어 있음</a:t>
            </a:r>
            <a:r>
              <a:rPr lang="en-US" altLang="ko-KR" dirty="0"/>
              <a:t>(</a:t>
            </a:r>
            <a:r>
              <a:rPr lang="ko-KR" altLang="en-US" dirty="0"/>
              <a:t>설정 중에는 생략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1600" dirty="0"/>
              <a:t>Activity Name – </a:t>
            </a:r>
            <a:r>
              <a:rPr lang="ko-KR" altLang="en-US" sz="1600" dirty="0"/>
              <a:t>기본 소스인 </a:t>
            </a:r>
            <a:r>
              <a:rPr lang="en-US" altLang="ko-KR" sz="1600" dirty="0"/>
              <a:t>Java </a:t>
            </a:r>
            <a:r>
              <a:rPr lang="ko-KR" altLang="en-US" sz="1600" dirty="0"/>
              <a:t>파일 이름으로 지정</a:t>
            </a:r>
          </a:p>
          <a:p>
            <a:pPr lvl="2"/>
            <a:r>
              <a:rPr lang="en-US" altLang="ko-KR" sz="1600" dirty="0"/>
              <a:t>Layout Name – </a:t>
            </a:r>
            <a:r>
              <a:rPr lang="ko-KR" altLang="en-US" sz="1600" dirty="0"/>
              <a:t>기본 화면인 </a:t>
            </a:r>
            <a:r>
              <a:rPr lang="en-US" altLang="ko-KR" sz="1600" dirty="0"/>
              <a:t>XML </a:t>
            </a:r>
            <a:r>
              <a:rPr lang="ko-KR" altLang="en-US" sz="1600" dirty="0"/>
              <a:t>파일 이름으로 지정 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Android </a:t>
            </a:r>
            <a:r>
              <a:rPr lang="ko-KR" altLang="en-US" dirty="0" err="1"/>
              <a:t>버전별</a:t>
            </a:r>
            <a:r>
              <a:rPr lang="ko-KR" altLang="en-US" dirty="0"/>
              <a:t> 누적 점유율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DBEB7-582A-1EAE-9E15-BC6913CF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46" y="3811392"/>
            <a:ext cx="4431507" cy="28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5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생성 화면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F480D3-C21B-6F19-8491-393ABB4C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08" y="2533649"/>
            <a:ext cx="5672983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(8) </a:t>
            </a:r>
            <a:r>
              <a:rPr lang="ko-KR" altLang="en-US" dirty="0"/>
              <a:t>가상 </a:t>
            </a:r>
            <a:r>
              <a:rPr lang="en-US" altLang="ko-KR" dirty="0"/>
              <a:t>AVD</a:t>
            </a:r>
            <a:r>
              <a:rPr lang="ko-KR" altLang="en-US" dirty="0"/>
              <a:t>와 화면을 동일하게 설정하기</a:t>
            </a:r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Pixel’ </a:t>
            </a:r>
            <a:r>
              <a:rPr lang="ko-KR" altLang="en-US" sz="1600" dirty="0"/>
              <a:t>클릭 </a:t>
            </a:r>
            <a:r>
              <a:rPr lang="en-US" altLang="ko-KR" sz="1600" dirty="0"/>
              <a:t>– ‘AVD: T(Pixel 2) </a:t>
            </a:r>
            <a:r>
              <a:rPr lang="ko-KR" altLang="en-US" sz="1600" dirty="0"/>
              <a:t>선택 </a:t>
            </a:r>
            <a:r>
              <a:rPr lang="en-US" altLang="ko-KR" sz="1600" dirty="0"/>
              <a:t>(</a:t>
            </a:r>
            <a:r>
              <a:rPr lang="ko-KR" altLang="en-US" sz="1600" dirty="0"/>
              <a:t>생략 가능</a:t>
            </a:r>
            <a:r>
              <a:rPr lang="en-US" altLang="ko-KR" sz="1600" dirty="0"/>
              <a:t>)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83139-01B7-F1B8-87C4-74A6DD16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868" y="2836977"/>
            <a:ext cx="6672263" cy="35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3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(9) </a:t>
            </a:r>
            <a:r>
              <a:rPr lang="ko-KR" altLang="en-US" dirty="0"/>
              <a:t>자동으로 생성되는 레이아웃은 </a:t>
            </a:r>
            <a:r>
              <a:rPr lang="en-US" altLang="ko-KR" dirty="0" err="1"/>
              <a:t>ConstraintLayout</a:t>
            </a:r>
            <a:r>
              <a:rPr lang="ko-KR" altLang="en-US" dirty="0"/>
              <a:t>임</a:t>
            </a:r>
          </a:p>
          <a:p>
            <a:pPr lvl="2"/>
            <a:r>
              <a:rPr lang="ko-KR" altLang="en-US" sz="1600" dirty="0"/>
              <a:t>오른쪽 위의 </a:t>
            </a:r>
            <a:r>
              <a:rPr lang="en-US" altLang="ko-KR" sz="1600" dirty="0"/>
              <a:t>[Code] </a:t>
            </a:r>
            <a:r>
              <a:rPr lang="ko-KR" altLang="en-US" sz="1600" dirty="0"/>
              <a:t>탭을 클릭하여 확인하기</a:t>
            </a:r>
            <a:endParaRPr lang="en-US" altLang="ko-KR" sz="1600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7EE642-C6CB-4429-9A77-51DB2BE2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7" y="2928025"/>
            <a:ext cx="6550245" cy="34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다시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클릭하여 왼쪽 </a:t>
            </a:r>
            <a:r>
              <a:rPr lang="en-US" altLang="ko-KR" dirty="0"/>
              <a:t>[Widgets]</a:t>
            </a:r>
            <a:r>
              <a:rPr lang="ko-KR" altLang="en-US" dirty="0"/>
              <a:t>에서 몇 개를 오른쪽에 옮김</a:t>
            </a:r>
          </a:p>
          <a:p>
            <a:pPr lvl="2"/>
            <a:r>
              <a:rPr lang="ko-KR" altLang="en-US" sz="1600" dirty="0"/>
              <a:t>각 </a:t>
            </a:r>
            <a:r>
              <a:rPr lang="ko-KR" altLang="en-US" sz="1600" dirty="0" err="1"/>
              <a:t>위젯을</a:t>
            </a:r>
            <a:r>
              <a:rPr lang="ko-KR" altLang="en-US" sz="1600" dirty="0"/>
              <a:t> 선택한 후 </a:t>
            </a:r>
            <a:r>
              <a:rPr lang="en-US" altLang="ko-KR" sz="1600" dirty="0"/>
              <a:t>[Infer Constraints] </a:t>
            </a:r>
            <a:r>
              <a:rPr lang="ko-KR" altLang="en-US" sz="1600" dirty="0"/>
              <a:t>아이콘 클릭</a:t>
            </a:r>
            <a:endParaRPr lang="en-US" altLang="ko-KR" sz="1600" dirty="0"/>
          </a:p>
          <a:p>
            <a:pPr lvl="2"/>
            <a:r>
              <a:rPr lang="ko-KR" altLang="en-US" sz="1600" dirty="0"/>
              <a:t>오른쪽 아래의 확대</a:t>
            </a:r>
            <a:r>
              <a:rPr lang="en-US" altLang="ko-KR" sz="1600" dirty="0"/>
              <a:t>/</a:t>
            </a:r>
            <a:r>
              <a:rPr lang="ko-KR" altLang="en-US" sz="1600" dirty="0"/>
              <a:t>축소 아이콘으로 화면 크기 조절 가능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346B82-5E76-FBEC-5DB0-60A27DBC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11" y="3087093"/>
            <a:ext cx="4656378" cy="35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오른쪽 위의 </a:t>
            </a:r>
            <a:r>
              <a:rPr lang="en-US" altLang="ko-KR" dirty="0"/>
              <a:t>[Split] </a:t>
            </a:r>
            <a:r>
              <a:rPr lang="ko-KR" altLang="en-US" dirty="0"/>
              <a:t>탭을 클릭하면 화면에 </a:t>
            </a:r>
            <a:r>
              <a:rPr lang="en-US" altLang="ko-KR" dirty="0"/>
              <a:t>XML </a:t>
            </a:r>
            <a:r>
              <a:rPr lang="ko-KR" altLang="en-US" dirty="0"/>
              <a:t>코드와 </a:t>
            </a:r>
            <a:r>
              <a:rPr lang="ko-KR" altLang="en-US" dirty="0" err="1"/>
              <a:t>미리보기가</a:t>
            </a:r>
            <a:r>
              <a:rPr lang="ko-KR" altLang="en-US" dirty="0"/>
              <a:t> 표시됨</a:t>
            </a:r>
            <a:endParaRPr lang="en-US" altLang="ko-KR" dirty="0"/>
          </a:p>
          <a:p>
            <a:pPr lvl="2"/>
            <a:r>
              <a:rPr lang="ko-KR" altLang="en-US" sz="1600" dirty="0"/>
              <a:t>추가된 적당한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코드 하나 삭제 </a:t>
            </a:r>
            <a:r>
              <a:rPr lang="en-US" altLang="ko-KR" sz="1600" dirty="0"/>
              <a:t>(</a:t>
            </a:r>
            <a:r>
              <a:rPr lang="ko-KR" altLang="en-US" sz="1600" dirty="0"/>
              <a:t>이 실습에서는 </a:t>
            </a:r>
            <a:r>
              <a:rPr lang="en-US" altLang="ko-KR" sz="1600" dirty="0"/>
              <a:t>Button 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CE5A5-D26F-0B95-2905-7B91B7EFB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854027"/>
            <a:ext cx="70866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화면 디자인 및 편집</a:t>
            </a:r>
            <a:endParaRPr lang="en-US" altLang="ko-KR" sz="1600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다시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2"/>
            <a:r>
              <a:rPr lang="ko-KR" altLang="en-US" sz="1600" dirty="0"/>
              <a:t>방금 삭제한 코드</a:t>
            </a:r>
            <a:r>
              <a:rPr lang="en-US" altLang="ko-KR" sz="1600" dirty="0"/>
              <a:t>(</a:t>
            </a:r>
            <a:r>
              <a:rPr lang="ko-KR" altLang="en-US" sz="1600" dirty="0"/>
              <a:t>버튼</a:t>
            </a:r>
            <a:r>
              <a:rPr lang="en-US" altLang="ko-KR" sz="1600" dirty="0"/>
              <a:t>)</a:t>
            </a:r>
            <a:r>
              <a:rPr lang="ko-KR" altLang="en-US" sz="1600" dirty="0"/>
              <a:t>가 화면에서도 삭제됨을 확인</a:t>
            </a:r>
          </a:p>
          <a:p>
            <a:pPr lvl="2"/>
            <a:r>
              <a:rPr lang="en-US" altLang="ko-KR" sz="1600" dirty="0"/>
              <a:t>[File]-[Save All]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변경사항 저장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5DB5A-8973-A526-3486-9B6A999B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22" y="3073102"/>
            <a:ext cx="4626356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5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3. Java </a:t>
            </a:r>
            <a:r>
              <a:rPr lang="ko-KR" altLang="en-US" sz="1600" dirty="0"/>
              <a:t>코드 작성 및 수정</a:t>
            </a:r>
            <a:endParaRPr lang="en-US" altLang="ko-KR" sz="1600" dirty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왼쪽 </a:t>
            </a:r>
            <a:r>
              <a:rPr lang="en-US" altLang="ko-KR" dirty="0"/>
              <a:t>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com.cookandroid.helloandroid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 혹은 위쪽 </a:t>
            </a:r>
            <a:r>
              <a:rPr lang="en-US" altLang="ko-KR" dirty="0"/>
              <a:t>[MainActivity.java]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60B2ED4-84BF-4EB9-832A-23DC7DDF6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27" y="2772383"/>
            <a:ext cx="6206146" cy="37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메뉴의 </a:t>
            </a:r>
            <a:r>
              <a:rPr lang="en-US" altLang="ko-KR" dirty="0"/>
              <a:t>[Run As]-[Run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FA66B4-9B64-42B9-A1B1-6F52BB1D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2" y="2836764"/>
            <a:ext cx="6587855" cy="28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8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en-US" altLang="ko-KR" sz="1600" dirty="0"/>
          </a:p>
          <a:p>
            <a:pPr lvl="1"/>
            <a:r>
              <a:rPr lang="en-US" altLang="ko-KR" dirty="0"/>
              <a:t>(15) AVD</a:t>
            </a:r>
            <a:r>
              <a:rPr lang="ko-KR" altLang="en-US" dirty="0"/>
              <a:t>가 여러 개이거나 </a:t>
            </a:r>
            <a:r>
              <a:rPr lang="ko-KR" altLang="en-US" dirty="0" err="1"/>
              <a:t>스마트폰이</a:t>
            </a:r>
            <a:r>
              <a:rPr lang="ko-KR" altLang="en-US" dirty="0"/>
              <a:t> 연결된 경우</a:t>
            </a:r>
          </a:p>
          <a:p>
            <a:pPr lvl="2"/>
            <a:r>
              <a:rPr lang="ko-KR" altLang="en-US" sz="1600" dirty="0"/>
              <a:t>먼저 작동할 장치를 상단 중앙 </a:t>
            </a:r>
            <a:r>
              <a:rPr lang="ko-KR" altLang="en-US" sz="1600" dirty="0" err="1"/>
              <a:t>툴바에서</a:t>
            </a:r>
            <a:r>
              <a:rPr lang="ko-KR" altLang="en-US" sz="1600" dirty="0"/>
              <a:t> 선택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293CA-BFC6-EACD-004D-85950B1E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31" y="2802108"/>
            <a:ext cx="6818337" cy="32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0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>
          <a:xfrm>
            <a:off x="755575" y="1844824"/>
            <a:ext cx="7883327" cy="4104456"/>
          </a:xfrm>
        </p:spPr>
        <p:txBody>
          <a:bodyPr/>
          <a:lstStyle/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안드로이드 애플리케이션의 기본적인 작성법을 익힌다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AVD</a:t>
            </a:r>
            <a:r>
              <a:rPr lang="ko-KR" altLang="en-US" sz="2400" dirty="0"/>
              <a:t>의 명칭을 파악한다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 err="1"/>
              <a:t>안드로이드</a:t>
            </a:r>
            <a:r>
              <a:rPr lang="ko-KR" altLang="en-US" sz="2400" dirty="0"/>
              <a:t> 프로젝트의 구성을 파악한다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실행 결과 화면 확인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E326FB-9995-FEF1-59A3-3A3D1A23F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1385283"/>
            <a:ext cx="2994167" cy="52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프로젝트 실행 및 결과 확인</a:t>
            </a:r>
            <a:endParaRPr lang="ko-KR" altLang="en-US" dirty="0"/>
          </a:p>
          <a:p>
            <a:pPr lvl="1"/>
            <a:r>
              <a:rPr lang="en-US" altLang="ko-KR" dirty="0"/>
              <a:t>(17) AVD</a:t>
            </a:r>
            <a:r>
              <a:rPr lang="ko-KR" altLang="en-US" dirty="0"/>
              <a:t>의 초기화면으로 돌아가기</a:t>
            </a:r>
          </a:p>
          <a:p>
            <a:pPr lvl="2"/>
            <a:r>
              <a:rPr lang="ko-KR" altLang="en-US" sz="1600" dirty="0"/>
              <a:t>오른쪽 </a:t>
            </a:r>
            <a:r>
              <a:rPr lang="ko-KR" altLang="en-US" sz="1600" dirty="0" err="1"/>
              <a:t>키패드의</a:t>
            </a:r>
            <a:r>
              <a:rPr lang="ko-KR" altLang="en-US" sz="1600" dirty="0"/>
              <a:t> 돌아가기 버튼 클릭</a:t>
            </a:r>
          </a:p>
          <a:p>
            <a:pPr lvl="2"/>
            <a:r>
              <a:rPr lang="en-US" altLang="ko-KR" sz="1600" dirty="0"/>
              <a:t>AVD </a:t>
            </a:r>
            <a:r>
              <a:rPr lang="ko-KR" altLang="en-US" sz="1600" dirty="0"/>
              <a:t>아래의 맨 왼쪽 버튼</a:t>
            </a:r>
            <a:r>
              <a:rPr lang="en-US" altLang="ko-KR" sz="1600" dirty="0"/>
              <a:t>(◀)</a:t>
            </a:r>
            <a:r>
              <a:rPr lang="ko-KR" altLang="en-US" sz="1600" dirty="0"/>
              <a:t>을 클릭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11" y="4817479"/>
            <a:ext cx="5515841" cy="9438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3FBE52-2906-B24D-B3C0-DB4BDF43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11" y="3085628"/>
            <a:ext cx="33242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09AD7-1FFE-ED68-46DF-3B6B03F5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66" y="1476374"/>
            <a:ext cx="5648468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E2339-B6FB-4739-50B4-7A8FBDF9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03" y="1019174"/>
            <a:ext cx="5303393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명칭과 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AVD</a:t>
            </a:r>
            <a:r>
              <a:rPr lang="ko-KR" altLang="en-US" dirty="0"/>
              <a:t>의 명칭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기본적인 명칭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3446B-17E0-0B73-23E3-FE3F0087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48" y="1763118"/>
            <a:ext cx="4917919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9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AVD</a:t>
            </a:r>
            <a:r>
              <a:rPr lang="ko-KR" altLang="en-US" dirty="0"/>
              <a:t>의 명칭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AVD</a:t>
            </a:r>
            <a:r>
              <a:rPr lang="ko-KR" altLang="en-US" dirty="0"/>
              <a:t>의 기본적인 명칭</a:t>
            </a:r>
            <a:endParaRPr lang="en-US" altLang="ko-KR" dirty="0"/>
          </a:p>
          <a:p>
            <a:pPr lvl="1"/>
            <a:r>
              <a:rPr lang="ko-KR" altLang="en-US" dirty="0"/>
              <a:t>돌아가기</a:t>
            </a:r>
            <a:r>
              <a:rPr lang="en-US" altLang="ko-KR" dirty="0"/>
              <a:t>(Back)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[Ctrl]+[Back Space]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/>
              <a:t>홈</a:t>
            </a:r>
            <a:r>
              <a:rPr lang="en-US" altLang="ko-KR" dirty="0"/>
              <a:t>(Home)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키보드 </a:t>
            </a:r>
            <a:r>
              <a:rPr lang="en-US" altLang="ko-KR" dirty="0"/>
              <a:t>[Ctrl]+[H]</a:t>
            </a:r>
            <a:r>
              <a:rPr lang="ko-KR" altLang="en-US" dirty="0"/>
              <a:t>와 동일한 기능</a:t>
            </a:r>
          </a:p>
          <a:p>
            <a:pPr lvl="1"/>
            <a:r>
              <a:rPr lang="ko-KR" altLang="en-US" dirty="0" err="1"/>
              <a:t>오버뷰</a:t>
            </a:r>
            <a:r>
              <a:rPr lang="en-US" altLang="ko-KR" dirty="0"/>
              <a:t>(Overview) </a:t>
            </a:r>
            <a:r>
              <a:rPr lang="ko-KR" altLang="en-US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실행 중인 </a:t>
            </a:r>
            <a:r>
              <a:rPr lang="ko-KR" altLang="en-US" dirty="0" err="1"/>
              <a:t>앱이</a:t>
            </a:r>
            <a:r>
              <a:rPr lang="ko-KR" altLang="en-US" dirty="0"/>
              <a:t> 보이고</a:t>
            </a:r>
            <a:r>
              <a:rPr lang="en-US" altLang="ko-KR" dirty="0"/>
              <a:t>, </a:t>
            </a:r>
            <a:r>
              <a:rPr lang="ko-KR" altLang="en-US" dirty="0"/>
              <a:t>전환 혹은 종료 가능</a:t>
            </a:r>
          </a:p>
          <a:p>
            <a:pPr lvl="1"/>
            <a:r>
              <a:rPr lang="ko-KR" altLang="en-US" dirty="0"/>
              <a:t>상태 바</a:t>
            </a:r>
            <a:r>
              <a:rPr lang="en-US" altLang="ko-KR" dirty="0"/>
              <a:t>(Status Bar] : 3G </a:t>
            </a:r>
            <a:r>
              <a:rPr lang="ko-KR" altLang="en-US" dirty="0" err="1"/>
              <a:t>수신율</a:t>
            </a:r>
            <a:r>
              <a:rPr lang="en-US" altLang="ko-KR" dirty="0"/>
              <a:t>, </a:t>
            </a:r>
            <a:r>
              <a:rPr lang="ko-KR" altLang="en-US" dirty="0"/>
              <a:t>배터리 상태</a:t>
            </a:r>
            <a:r>
              <a:rPr lang="en-US" altLang="ko-KR" dirty="0"/>
              <a:t>, </a:t>
            </a:r>
            <a:r>
              <a:rPr lang="ko-KR" altLang="en-US" dirty="0"/>
              <a:t>시간 등 나타냄</a:t>
            </a:r>
          </a:p>
          <a:p>
            <a:pPr lvl="1"/>
            <a:r>
              <a:rPr lang="ko-KR" altLang="en-US" dirty="0"/>
              <a:t>타이틀 바</a:t>
            </a:r>
            <a:r>
              <a:rPr lang="en-US" altLang="ko-KR" dirty="0"/>
              <a:t>(Title Bar) :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이름 나타냄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7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화면 전환</a:t>
            </a:r>
            <a:endParaRPr lang="ko-KR" altLang="en-US" dirty="0"/>
          </a:p>
          <a:p>
            <a:pPr lvl="1"/>
            <a:r>
              <a:rPr lang="en-US" altLang="ko-KR" dirty="0"/>
              <a:t>(1) AVD</a:t>
            </a:r>
            <a:r>
              <a:rPr lang="ko-KR" altLang="en-US" dirty="0"/>
              <a:t>를 초기화면 상태로 두고 초기화면이 아니라면 </a:t>
            </a:r>
            <a:r>
              <a:rPr lang="ko-KR" altLang="en-US" dirty="0" err="1"/>
              <a:t>홈버튼</a:t>
            </a:r>
            <a:r>
              <a:rPr lang="ko-KR" altLang="en-US" dirty="0"/>
              <a:t> 클릭</a:t>
            </a:r>
          </a:p>
          <a:p>
            <a:pPr lvl="1"/>
            <a:r>
              <a:rPr lang="en-US" altLang="ko-KR" dirty="0"/>
              <a:t>(2) [Emulator] </a:t>
            </a:r>
            <a:r>
              <a:rPr lang="ko-KR" altLang="en-US" dirty="0"/>
              <a:t>탭에서 마우스 오른쪽 버튼 클릭→ </a:t>
            </a:r>
            <a:r>
              <a:rPr lang="en-US" altLang="ko-KR" dirty="0"/>
              <a:t>[Show Device Frame] </a:t>
            </a:r>
            <a:r>
              <a:rPr lang="ko-KR" altLang="en-US" dirty="0"/>
              <a:t>체크를 끄면 </a:t>
            </a:r>
            <a:r>
              <a:rPr lang="en-US" altLang="ko-KR" dirty="0"/>
              <a:t>AVD</a:t>
            </a:r>
            <a:r>
              <a:rPr lang="ko-KR" altLang="en-US" dirty="0"/>
              <a:t>가 전체 화면으로 보임</a:t>
            </a:r>
            <a:endParaRPr lang="en-US" altLang="ko-KR" dirty="0"/>
          </a:p>
          <a:p>
            <a:pPr lvl="1"/>
            <a:r>
              <a:rPr lang="en-US" altLang="ko-KR" dirty="0"/>
              <a:t>(3) AVD </a:t>
            </a:r>
            <a:r>
              <a:rPr lang="ko-KR" altLang="en-US" dirty="0"/>
              <a:t>위쪽의 화면 회전 아이콘을 클릭하면 화면이 좌우로 회전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6FA0C5-725B-0A2B-4ED4-CFFF7403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3428999"/>
            <a:ext cx="2557462" cy="3291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665DA6-7FA4-083B-A4A0-A43B8D93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37" y="4467224"/>
            <a:ext cx="3099595" cy="22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 err="1"/>
              <a:t>알람</a:t>
            </a:r>
            <a:r>
              <a:rPr lang="ko-KR" altLang="en-US" sz="1600" dirty="0"/>
              <a:t> 추가</a:t>
            </a:r>
            <a:endParaRPr lang="ko-KR" altLang="en-US" dirty="0"/>
          </a:p>
          <a:p>
            <a:pPr lvl="1"/>
            <a:r>
              <a:rPr lang="en-US" altLang="ko-KR" dirty="0"/>
              <a:t>(1) [</a:t>
            </a:r>
            <a:r>
              <a:rPr lang="ko-KR" altLang="en-US" dirty="0"/>
              <a:t>애플리케이션</a:t>
            </a:r>
            <a:r>
              <a:rPr lang="en-US" altLang="ko-KR" dirty="0"/>
              <a:t>] </a:t>
            </a:r>
            <a:r>
              <a:rPr lang="ko-KR" altLang="en-US" dirty="0"/>
              <a:t>화면 </a:t>
            </a:r>
            <a:r>
              <a:rPr lang="en-US" altLang="ko-KR" dirty="0"/>
              <a:t>– </a:t>
            </a:r>
            <a:r>
              <a:rPr lang="ko-KR" altLang="en-US" dirty="0"/>
              <a:t>시계 버튼 클릭</a:t>
            </a:r>
            <a:r>
              <a:rPr lang="en-US" altLang="ko-KR" dirty="0"/>
              <a:t>&lt;   &gt; </a:t>
            </a:r>
            <a:r>
              <a:rPr lang="ko-KR" altLang="en-US" dirty="0"/>
              <a:t>클릭 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알람 추가 화면 생성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아래쪽의 </a:t>
            </a:r>
            <a:r>
              <a:rPr lang="en-US" altLang="ko-KR" dirty="0"/>
              <a:t>&lt;    &gt;</a:t>
            </a:r>
            <a:r>
              <a:rPr lang="ko-KR" altLang="en-US" dirty="0"/>
              <a:t>을 클릭하여 알람 시간 추가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677" y="2096914"/>
            <a:ext cx="189696" cy="18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D69200-C07C-6ECF-0C7B-C03B3FB5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2773662"/>
            <a:ext cx="209550" cy="203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7104CF-3B07-C68F-496F-0653CE03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62" y="3095576"/>
            <a:ext cx="4029075" cy="36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95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카메라 버튼 클릭</a:t>
            </a:r>
          </a:p>
          <a:p>
            <a:pPr lvl="2"/>
            <a:r>
              <a:rPr lang="ko-KR" altLang="en-US" sz="1600" dirty="0"/>
              <a:t>사진 위치 기록 메시지 창 </a:t>
            </a:r>
            <a:r>
              <a:rPr lang="en-US" altLang="ko-KR" sz="1600" dirty="0"/>
              <a:t>: &lt;</a:t>
            </a:r>
            <a:r>
              <a:rPr lang="ko-KR" altLang="en-US" sz="1600" dirty="0"/>
              <a:t>다음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</a:p>
          <a:p>
            <a:pPr lvl="2"/>
            <a:r>
              <a:rPr lang="ko-KR" altLang="en-US" sz="1600" dirty="0"/>
              <a:t>액세스 허용 여부 메시지 </a:t>
            </a:r>
            <a:r>
              <a:rPr lang="en-US" altLang="ko-KR" sz="1600" dirty="0"/>
              <a:t>: &lt;</a:t>
            </a:r>
            <a:r>
              <a:rPr lang="ko-KR" altLang="en-US" sz="1600" dirty="0" err="1"/>
              <a:t>앱</a:t>
            </a:r>
            <a:r>
              <a:rPr lang="ko-KR" altLang="en-US" sz="1600" dirty="0"/>
              <a:t> 사용 중에만 허용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2"/>
            <a:r>
              <a:rPr lang="ko-KR" altLang="en-US" sz="1600" dirty="0"/>
              <a:t>실제 카메라는 없지만 가상의 카메라 화면을 보여줌</a:t>
            </a:r>
          </a:p>
          <a:p>
            <a:pPr lvl="2"/>
            <a:r>
              <a:rPr lang="ko-KR" altLang="en-US" sz="1600" dirty="0"/>
              <a:t>셔터 버튼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가상 화면이 촬영됨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532F4-4901-50C2-FDDE-552EA375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12" y="1652587"/>
            <a:ext cx="26574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6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01 </a:t>
            </a:r>
            <a:r>
              <a:rPr lang="ko-KR" altLang="en-US" sz="2400" dirty="0">
                <a:latin typeface="+mn-ea"/>
              </a:rPr>
              <a:t>처음 만드는 </a:t>
            </a:r>
            <a:r>
              <a:rPr lang="en-US" altLang="ko-KR" sz="2400" dirty="0">
                <a:latin typeface="+mn-ea"/>
              </a:rPr>
              <a:t>Hello Android </a:t>
            </a:r>
            <a:r>
              <a:rPr lang="ko-KR" altLang="en-US" sz="2400" dirty="0">
                <a:latin typeface="+mn-ea"/>
              </a:rPr>
              <a:t>프로그램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02 AVD</a:t>
            </a:r>
            <a:r>
              <a:rPr lang="ko-KR" altLang="en-US" sz="2400" dirty="0">
                <a:latin typeface="+mn-ea"/>
              </a:rPr>
              <a:t>의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명칭과 사용법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03 </a:t>
            </a:r>
            <a:r>
              <a:rPr lang="ko-KR" altLang="en-US" sz="2400" dirty="0">
                <a:latin typeface="+mn-ea"/>
              </a:rPr>
              <a:t>완전한 기능의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애플리케이션 작성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04 </a:t>
            </a:r>
            <a:r>
              <a:rPr lang="ko-KR" altLang="en-US" sz="2400" dirty="0" err="1">
                <a:latin typeface="+mn-ea"/>
              </a:rPr>
              <a:t>안드로이드</a:t>
            </a:r>
            <a:r>
              <a:rPr lang="ko-KR" altLang="en-US" sz="2400" dirty="0">
                <a:latin typeface="+mn-ea"/>
              </a:rPr>
              <a:t> 프로젝트의 구성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카메라와 갤러리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초기화면 </a:t>
            </a:r>
            <a:r>
              <a:rPr lang="en-US" altLang="ko-KR" dirty="0"/>
              <a:t>– </a:t>
            </a:r>
            <a:r>
              <a:rPr lang="ko-KR" altLang="en-US" dirty="0"/>
              <a:t>위쪽 </a:t>
            </a:r>
            <a:r>
              <a:rPr lang="ko-KR" altLang="en-US" dirty="0" err="1"/>
              <a:t>스와이프</a:t>
            </a:r>
            <a:r>
              <a:rPr lang="ko-KR" altLang="en-US" dirty="0"/>
              <a:t> </a:t>
            </a:r>
            <a:r>
              <a:rPr lang="en-US" altLang="ko-KR" dirty="0"/>
              <a:t>– [</a:t>
            </a:r>
            <a:r>
              <a:rPr lang="ko-KR" altLang="en-US" dirty="0"/>
              <a:t>포토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sz="1600" dirty="0"/>
              <a:t>돌아가기 버튼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조금 전에 촬영한 화면 보여줌</a:t>
            </a:r>
          </a:p>
          <a:p>
            <a:pPr lvl="2"/>
            <a:r>
              <a:rPr lang="ko-KR" altLang="en-US" sz="1600" dirty="0"/>
              <a:t>사진 편집</a:t>
            </a:r>
            <a:r>
              <a:rPr lang="en-US" altLang="ko-KR" sz="1600" dirty="0"/>
              <a:t>/</a:t>
            </a:r>
            <a:r>
              <a:rPr lang="ko-KR" altLang="en-US" sz="1600" dirty="0"/>
              <a:t>변경 및 삭제</a:t>
            </a:r>
            <a:r>
              <a:rPr lang="en-US" altLang="ko-KR" sz="1600" dirty="0"/>
              <a:t>, </a:t>
            </a:r>
            <a:r>
              <a:rPr lang="ko-KR" altLang="en-US" sz="1600" dirty="0"/>
              <a:t>공유 등의 작업 가능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BF1D88-112D-7F5A-D790-BEA88F6FE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138955"/>
            <a:ext cx="5867400" cy="35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5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웹 브라우저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초기화면에서 크롬 버튼 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구글</a:t>
            </a:r>
            <a:r>
              <a:rPr lang="ko-KR" altLang="en-US" dirty="0"/>
              <a:t> 사이트에 접속하여</a:t>
            </a:r>
            <a:r>
              <a:rPr lang="en-US" altLang="ko-KR" dirty="0"/>
              <a:t> ‘</a:t>
            </a:r>
            <a:r>
              <a:rPr lang="ko-KR" altLang="en-US" dirty="0"/>
              <a:t>웹 주소 검색 또는 입력’ 부분에 주소 입력하고</a:t>
            </a:r>
            <a:r>
              <a:rPr lang="en-US" altLang="ko-KR" dirty="0"/>
              <a:t> [Enter]</a:t>
            </a:r>
            <a:r>
              <a:rPr lang="ko-KR" altLang="en-US" dirty="0"/>
              <a:t>입력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0415CE-CAEF-18FD-2F43-466E78E0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39" y="2925465"/>
            <a:ext cx="4014121" cy="36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6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배경화면 변경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바탕화면을 몇 초 동안 누르고</a:t>
            </a:r>
            <a:r>
              <a:rPr lang="en-US" altLang="ko-KR" dirty="0"/>
              <a:t> [</a:t>
            </a:r>
            <a:r>
              <a:rPr lang="ko-KR" altLang="en-US" dirty="0"/>
              <a:t>배경화면 및 스타일</a:t>
            </a:r>
            <a:r>
              <a:rPr lang="en-US" altLang="ko-KR" dirty="0"/>
              <a:t>] </a:t>
            </a:r>
            <a:r>
              <a:rPr lang="ko-KR" altLang="en-US" dirty="0"/>
              <a:t>클릭 </a:t>
            </a:r>
            <a:r>
              <a:rPr lang="en-US" altLang="ko-KR" dirty="0"/>
              <a:t>– [</a:t>
            </a:r>
            <a:r>
              <a:rPr lang="ko-KR" altLang="en-US" dirty="0"/>
              <a:t>배경 화면 변경</a:t>
            </a:r>
            <a:r>
              <a:rPr lang="en-US" altLang="ko-KR" dirty="0"/>
              <a:t>] </a:t>
            </a:r>
            <a:r>
              <a:rPr lang="ko-KR" altLang="en-US" dirty="0"/>
              <a:t>선택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그림 선택 </a:t>
            </a:r>
            <a:r>
              <a:rPr lang="en-US" altLang="ko-KR" dirty="0"/>
              <a:t>– &lt;</a:t>
            </a:r>
            <a:r>
              <a:rPr lang="ko-KR" altLang="en-US" dirty="0"/>
              <a:t>배경화면 설정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  <a:r>
              <a:rPr lang="en-US" altLang="ko-KR" dirty="0"/>
              <a:t>- &lt;</a:t>
            </a:r>
            <a:r>
              <a:rPr lang="ko-KR" altLang="en-US" dirty="0"/>
              <a:t>홈 화면 및 잠금 화면</a:t>
            </a:r>
            <a:r>
              <a:rPr lang="en-US" altLang="ko-KR" dirty="0"/>
              <a:t>&gt; </a:t>
            </a:r>
            <a:r>
              <a:rPr lang="ko-KR" altLang="en-US" dirty="0"/>
              <a:t>클릭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0DAA8-9081-DF8B-266D-A6B6AF6A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827758"/>
            <a:ext cx="6229350" cy="37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 err="1"/>
              <a:t>오버뷰</a:t>
            </a:r>
            <a:endParaRPr lang="ko-KR" altLang="en-US" dirty="0"/>
          </a:p>
          <a:p>
            <a:pPr lvl="1"/>
            <a:r>
              <a:rPr lang="ko-KR" altLang="en-US" dirty="0"/>
              <a:t>실행 중인 전체 </a:t>
            </a:r>
            <a:r>
              <a:rPr lang="ko-KR" altLang="en-US" dirty="0" err="1"/>
              <a:t>앱을</a:t>
            </a:r>
            <a:r>
              <a:rPr lang="ko-KR" altLang="en-US" dirty="0"/>
              <a:t> 보여주고 다시 </a:t>
            </a:r>
            <a:r>
              <a:rPr lang="ko-KR" altLang="en-US" dirty="0" err="1"/>
              <a:t>앱을</a:t>
            </a:r>
            <a:r>
              <a:rPr lang="ko-KR" altLang="en-US" dirty="0"/>
              <a:t> 화면 앞으로 가져오거나 종료하는 기능 수행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1B59EE-EA6E-0E1C-8BC7-CF65DCA8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31" y="2476499"/>
            <a:ext cx="7256337" cy="37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57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자주 사용하는 애플리케이션 바탕화면에 복사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en-US" altLang="ko-KR" dirty="0" err="1"/>
              <a:t>HelloAndroid</a:t>
            </a:r>
            <a:r>
              <a:rPr lang="en-US" altLang="ko-KR" dirty="0"/>
              <a:t> </a:t>
            </a:r>
            <a:r>
              <a:rPr lang="ko-KR" altLang="en-US" dirty="0"/>
              <a:t>아이콘 몇 초 동안 누르기 </a:t>
            </a:r>
            <a:r>
              <a:rPr lang="en-US" altLang="ko-KR" dirty="0"/>
              <a:t>- &lt;</a:t>
            </a:r>
            <a:r>
              <a:rPr lang="ko-KR" altLang="en-US" dirty="0" err="1"/>
              <a:t>앱</a:t>
            </a:r>
            <a:r>
              <a:rPr lang="ko-KR" altLang="en-US" dirty="0"/>
              <a:t> 정보</a:t>
            </a:r>
            <a:r>
              <a:rPr lang="en-US" altLang="ko-KR" dirty="0"/>
              <a:t>&gt; </a:t>
            </a:r>
            <a:r>
              <a:rPr lang="ko-KR" altLang="en-US" dirty="0"/>
              <a:t>확인 가능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아이콘을 몇 초 동안 누르고 위로 움직여 바탕화면으로 복사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2C80B-9BEB-446A-FCAC-C6BEC39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83" y="2748955"/>
            <a:ext cx="6453634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 AVD </a:t>
            </a:r>
            <a:r>
              <a:rPr lang="ko-KR" altLang="en-US" dirty="0"/>
              <a:t>사용법 알아보기</a:t>
            </a:r>
            <a:endParaRPr lang="en-US" altLang="ko-KR" dirty="0"/>
          </a:p>
          <a:p>
            <a:r>
              <a:rPr lang="ko-KR" altLang="en-US" sz="1600" dirty="0"/>
              <a:t>자주 사용하는 애플리케이션 바탕화면에 복사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바탕화면의 아이콘을 몇 초 동안 누르고</a:t>
            </a:r>
            <a:r>
              <a:rPr lang="en-US" altLang="ko-KR" dirty="0"/>
              <a:t>– </a:t>
            </a:r>
            <a:r>
              <a:rPr lang="ko-KR" altLang="en-US" dirty="0"/>
              <a:t>상단의 </a:t>
            </a:r>
            <a:r>
              <a:rPr lang="en-US" altLang="ko-KR" dirty="0"/>
              <a:t>&lt;</a:t>
            </a:r>
            <a:r>
              <a:rPr lang="ko-KR" altLang="en-US" dirty="0"/>
              <a:t>삭제</a:t>
            </a:r>
            <a:r>
              <a:rPr lang="en-US" altLang="ko-KR" dirty="0"/>
              <a:t>&gt;</a:t>
            </a:r>
            <a:r>
              <a:rPr lang="ko-KR" altLang="en-US" dirty="0"/>
              <a:t>로 이동하여 아이콘 삭제</a:t>
            </a:r>
          </a:p>
          <a:p>
            <a:pPr lvl="1"/>
            <a:r>
              <a:rPr lang="ko-KR" altLang="en-US" dirty="0"/>
              <a:t>애플리케이션이 삭제되는 것은 아님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AVD </a:t>
            </a:r>
            <a:r>
              <a:rPr lang="ko-KR" altLang="en-US" dirty="0"/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F646A5-9137-75C6-E6CA-9AD09F21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2480206"/>
            <a:ext cx="2301515" cy="43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9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완전한 기능의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 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(1) [File]-[Close Project]</a:t>
            </a:r>
            <a:r>
              <a:rPr lang="ko-KR" altLang="en-US" dirty="0"/>
              <a:t>를 선택 </a:t>
            </a:r>
            <a:r>
              <a:rPr lang="en-US" altLang="ko-KR" dirty="0"/>
              <a:t>: </a:t>
            </a:r>
            <a:r>
              <a:rPr lang="ko-KR" altLang="en-US" dirty="0"/>
              <a:t>프로젝트 닫음</a:t>
            </a:r>
          </a:p>
          <a:p>
            <a:pPr lvl="2"/>
            <a:r>
              <a:rPr lang="ko-KR" altLang="en-US" sz="1600" dirty="0"/>
              <a:t>오른쪽 프로젝트 목록</a:t>
            </a:r>
            <a:r>
              <a:rPr lang="en-US" altLang="ko-KR" sz="1600" dirty="0"/>
              <a:t> : </a:t>
            </a:r>
            <a:r>
              <a:rPr lang="ko-KR" altLang="en-US" sz="1600" dirty="0"/>
              <a:t>지금까지 작업한 프로젝트 목록 </a:t>
            </a:r>
          </a:p>
          <a:p>
            <a:pPr lvl="2"/>
            <a:r>
              <a:rPr lang="ko-KR" altLang="en-US" sz="1600" dirty="0"/>
              <a:t>프로젝트 이름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다시 프로젝트 열림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466EDF-D86B-4DF9-5F90-FA1431A7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3214687"/>
            <a:ext cx="56959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여러 개의 프로젝트 열고 작업하기</a:t>
            </a:r>
          </a:p>
          <a:p>
            <a:pPr lvl="1"/>
            <a:r>
              <a:rPr lang="en-US" altLang="ko-KR" dirty="0"/>
              <a:t>[Open]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프로젝트 폴더 선택</a:t>
            </a:r>
          </a:p>
          <a:p>
            <a:pPr lvl="1"/>
            <a:r>
              <a:rPr lang="en-US" altLang="ko-KR" dirty="0"/>
              <a:t>&lt;New Window&gt; </a:t>
            </a:r>
            <a:r>
              <a:rPr lang="ko-KR" altLang="en-US" dirty="0"/>
              <a:t>클릭 </a:t>
            </a:r>
            <a:r>
              <a:rPr lang="en-US" altLang="ko-KR" dirty="0"/>
              <a:t>: </a:t>
            </a:r>
            <a:r>
              <a:rPr lang="ko-KR" altLang="en-US" dirty="0"/>
              <a:t>새로운 창이 열려서 여러 개의 프로젝트 동시 작업 가능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(3) [File]-[Close Project] : </a:t>
            </a:r>
            <a:r>
              <a:rPr lang="ko-KR" altLang="en-US" dirty="0"/>
              <a:t>열린 창 모두 닫기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C991B-971A-2125-3E2C-A816EF2E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3096952"/>
            <a:ext cx="33623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프로젝트 닫기와 열기</a:t>
            </a:r>
            <a:endParaRPr lang="ko-KR" altLang="en-US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폴더 검색하여 프로젝트 열기</a:t>
            </a:r>
          </a:p>
          <a:p>
            <a:pPr lvl="2"/>
            <a:r>
              <a:rPr lang="en-US" altLang="ko-KR" sz="1600" dirty="0"/>
              <a:t>[Open an Existing Project] </a:t>
            </a:r>
            <a:r>
              <a:rPr lang="ko-KR" altLang="en-US" sz="1600" dirty="0"/>
              <a:t>클릭 </a:t>
            </a:r>
            <a:r>
              <a:rPr lang="en-US" altLang="ko-KR" sz="1600" dirty="0"/>
              <a:t>– </a:t>
            </a:r>
            <a:r>
              <a:rPr lang="ko-KR" altLang="en-US" sz="1600" dirty="0"/>
              <a:t>프로젝트가 저장된 폴더 지정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09D7E-8312-A4B8-7F43-CCE6D9D8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800350"/>
            <a:ext cx="56959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처음 만드는 </a:t>
            </a:r>
            <a:br>
              <a:rPr lang="en-US" altLang="ko-KR" dirty="0"/>
            </a:b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Android Studio </a:t>
            </a:r>
            <a:r>
              <a:rPr lang="ko-KR" altLang="en-US" sz="1600" dirty="0"/>
              <a:t>프로젝트 내보내기</a:t>
            </a:r>
            <a:r>
              <a:rPr lang="en-US" altLang="ko-KR" sz="1600" dirty="0"/>
              <a:t>/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ko-KR" altLang="en-US" dirty="0"/>
              <a:t>내보내기</a:t>
            </a:r>
            <a:r>
              <a:rPr lang="en-US" altLang="ko-KR" dirty="0"/>
              <a:t>/</a:t>
            </a:r>
            <a:r>
              <a:rPr lang="ko-KR" altLang="en-US" dirty="0"/>
              <a:t>가져오기 기능이 따로 없음</a:t>
            </a:r>
          </a:p>
          <a:p>
            <a:pPr lvl="1"/>
            <a:r>
              <a:rPr lang="ko-KR" altLang="en-US" dirty="0"/>
              <a:t>프로젝트가 생성된 폴더를 통째로 복사하거나 압축하여 보내거나 가져오는 방식 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0A8AC7-52EF-48DA-A342-E692863B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921844"/>
            <a:ext cx="6343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ko-KR" altLang="en-US" sz="1600" dirty="0"/>
              <a:t>이전 버전의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초기화면의 </a:t>
            </a:r>
            <a:r>
              <a:rPr lang="en-US" altLang="ko-KR" dirty="0"/>
              <a:t>[Open]</a:t>
            </a:r>
            <a:r>
              <a:rPr lang="ko-KR" altLang="en-US" dirty="0"/>
              <a:t>을 선택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→ 이전 버전의 </a:t>
            </a:r>
            <a:r>
              <a:rPr lang="en-US" altLang="ko-KR" dirty="0"/>
              <a:t>Android Studio</a:t>
            </a:r>
            <a:r>
              <a:rPr lang="ko-KR" altLang="en-US" dirty="0"/>
              <a:t>에서 작성된 프로젝트 폴더 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C56D02-DD8A-1351-C040-A52E43FE0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795587"/>
            <a:ext cx="5886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Eclipse</a:t>
            </a:r>
            <a:r>
              <a:rPr lang="ko-KR" altLang="en-US" sz="1600" dirty="0"/>
              <a:t>용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(2) [Trust Gradle Project?] </a:t>
            </a:r>
            <a:r>
              <a:rPr lang="ko-KR" altLang="en-US" dirty="0"/>
              <a:t>창에서 </a:t>
            </a:r>
            <a:r>
              <a:rPr lang="en-US" altLang="ko-KR" dirty="0"/>
              <a:t>&lt;Trust Project&gt;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6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오류 메시지가 나오면 일단 </a:t>
            </a:r>
            <a:r>
              <a:rPr lang="en-US" altLang="ko-KR" dirty="0"/>
              <a:t>&lt;OK&gt;</a:t>
            </a:r>
            <a:r>
              <a:rPr lang="ko-KR" altLang="en-US" dirty="0"/>
              <a:t>를 클릭 진행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ko-KR" altLang="en-US" dirty="0"/>
              <a:t>→ 오류 메시지의 내용을 보고 프로젝트 수정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BFB24-473B-B720-7AC8-F5A2DD98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35" y="2466974"/>
            <a:ext cx="3681730" cy="2124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EBEE98-2C85-7828-9752-1DAE1F03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5577880"/>
            <a:ext cx="35528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88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404152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2-3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 관리하기</a:t>
            </a:r>
            <a:endParaRPr lang="en-US" altLang="ko-KR" dirty="0"/>
          </a:p>
          <a:p>
            <a:r>
              <a:rPr lang="en-US" altLang="ko-KR" sz="1600" dirty="0"/>
              <a:t>Eclipse</a:t>
            </a:r>
            <a:r>
              <a:rPr lang="ko-KR" altLang="en-US" sz="1600" dirty="0"/>
              <a:t>용 프로젝트</a:t>
            </a:r>
            <a:r>
              <a:rPr lang="en-US" altLang="ko-KR" sz="1600" dirty="0"/>
              <a:t> </a:t>
            </a:r>
            <a:r>
              <a:rPr lang="ko-KR" altLang="en-US" sz="1600" dirty="0"/>
              <a:t>가져오기</a:t>
            </a:r>
            <a:endParaRPr lang="ko-KR" altLang="en-US" dirty="0"/>
          </a:p>
          <a:p>
            <a:pPr lvl="1"/>
            <a:r>
              <a:rPr lang="en-US" altLang="ko-KR" dirty="0"/>
              <a:t>(4) Android Studio</a:t>
            </a:r>
            <a:r>
              <a:rPr lang="ko-KR" altLang="en-US" dirty="0"/>
              <a:t>에서 생성한 프로젝트와 같은 방법으로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A5B86-5AEE-EDDE-51F5-3565429D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2486025"/>
            <a:ext cx="7248525" cy="36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36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Android Studio </a:t>
            </a:r>
            <a:r>
              <a:rPr lang="ko-KR" altLang="en-US" dirty="0"/>
              <a:t>프로젝트 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31B3D-0912-47EA-A6F3-CA559EBA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80238"/>
            <a:ext cx="8172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31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Android Project </a:t>
            </a:r>
            <a:r>
              <a:rPr lang="ko-KR" altLang="en-US" dirty="0"/>
              <a:t>사용법과 자동 완성 기능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화면 구성을 위한 </a:t>
            </a:r>
            <a:r>
              <a:rPr lang="en-US" altLang="ko-KR" dirty="0"/>
              <a:t>XML </a:t>
            </a:r>
            <a:r>
              <a:rPr lang="ko-KR" altLang="en-US" dirty="0"/>
              <a:t>파일의 문법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코드 코딩 방법</a:t>
            </a:r>
            <a:endParaRPr lang="en-US" altLang="ko-KR" dirty="0"/>
          </a:p>
          <a:p>
            <a:pPr lvl="2"/>
            <a:r>
              <a:rPr lang="en-US" altLang="ko-KR" sz="1600" dirty="0"/>
              <a:t>activity_main.xml </a:t>
            </a:r>
            <a:r>
              <a:rPr lang="ko-KR" altLang="en-US" sz="1600" dirty="0"/>
              <a:t>파일에 </a:t>
            </a:r>
            <a:r>
              <a:rPr lang="ko-KR" altLang="en-US" sz="1600" dirty="0" err="1"/>
              <a:t>포홤된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위젯의</a:t>
            </a:r>
            <a:r>
              <a:rPr lang="ko-KR" altLang="en-US" sz="1600" dirty="0"/>
              <a:t> 접근 방법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위젯의</a:t>
            </a:r>
            <a:r>
              <a:rPr lang="ko-KR" altLang="en-US" sz="1600" dirty="0"/>
              <a:t> 이벤트 발생 시 작동하는 코드 작성법</a:t>
            </a:r>
          </a:p>
          <a:p>
            <a:endParaRPr lang="en-US" altLang="ko-KR" dirty="0"/>
          </a:p>
          <a:p>
            <a:r>
              <a:rPr lang="en-US" altLang="ko-KR" dirty="0"/>
              <a:t>R.java</a:t>
            </a:r>
            <a:r>
              <a:rPr lang="ko-KR" altLang="en-US" dirty="0"/>
              <a:t>의 내용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2205FA-C197-B954-6DB7-8B680EA2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2609811"/>
            <a:ext cx="3054460" cy="39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2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(1) [File] – [New Project] </a:t>
            </a:r>
            <a:r>
              <a:rPr lang="ko-KR" altLang="en-US" dirty="0"/>
              <a:t>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초기화면</a:t>
            </a:r>
            <a:r>
              <a:rPr lang="en-US" altLang="ko-KR" dirty="0"/>
              <a:t>]</a:t>
            </a:r>
            <a:r>
              <a:rPr lang="ko-KR" altLang="en-US" dirty="0"/>
              <a:t>의</a:t>
            </a:r>
            <a:r>
              <a:rPr lang="en-US" altLang="ko-KR" dirty="0"/>
              <a:t> [New Project]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DB2BD6-9ACC-3C82-8400-CE434B099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7" y="2505075"/>
            <a:ext cx="5429945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8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(2) [Template] – [Phone and Tablet] – [Empty Activity] </a:t>
            </a:r>
            <a:r>
              <a:rPr lang="ko-KR" altLang="en-US" dirty="0"/>
              <a:t>선택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[Next] </a:t>
            </a:r>
            <a:r>
              <a:rPr lang="ko-KR" altLang="en-US" dirty="0"/>
              <a:t>클릭</a:t>
            </a:r>
          </a:p>
          <a:p>
            <a:pPr lvl="2"/>
            <a:r>
              <a:rPr lang="en-US" altLang="ko-KR" sz="1600" dirty="0"/>
              <a:t>Activity</a:t>
            </a:r>
            <a:r>
              <a:rPr lang="ko-KR" altLang="en-US" sz="1600" dirty="0"/>
              <a:t>란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스마트폰</a:t>
            </a:r>
            <a:r>
              <a:rPr lang="ko-KR" altLang="en-US" sz="1600" dirty="0"/>
              <a:t> 화면을 의미함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C2FE1-92EB-6F1E-8AF6-EB31F92C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17" y="2806402"/>
            <a:ext cx="609696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2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1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ko-KR" altLang="en-US" dirty="0"/>
          </a:p>
          <a:p>
            <a:pPr lvl="1"/>
            <a:r>
              <a:rPr lang="en-US" altLang="ko-KR" dirty="0"/>
              <a:t>(3) [Empty Activity]</a:t>
            </a:r>
            <a:r>
              <a:rPr lang="ko-KR" altLang="en-US" dirty="0"/>
              <a:t>에서 정보 입력 </a:t>
            </a:r>
          </a:p>
          <a:p>
            <a:pPr lvl="2"/>
            <a:r>
              <a:rPr lang="en-US" altLang="ko-KR" sz="1600" dirty="0"/>
              <a:t>Name</a:t>
            </a:r>
            <a:r>
              <a:rPr lang="ko-KR" altLang="en-US" sz="1600" dirty="0"/>
              <a:t>만 입력해도 나머지 자동 완성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37416-5550-96B0-A122-007E8A57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2730202"/>
            <a:ext cx="61341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11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[java]-[</a:t>
            </a:r>
            <a:r>
              <a:rPr lang="en-US" altLang="ko-KR" dirty="0" err="1"/>
              <a:t>com.cookandroid.baseapp</a:t>
            </a:r>
            <a:r>
              <a:rPr lang="en-US" altLang="ko-KR" dirty="0"/>
              <a:t>]-[</a:t>
            </a:r>
            <a:r>
              <a:rPr lang="en-US" altLang="ko-KR" dirty="0" err="1"/>
              <a:t>MainActivity</a:t>
            </a:r>
            <a:r>
              <a:rPr lang="en-US" altLang="ko-KR" dirty="0"/>
              <a:t>]</a:t>
            </a:r>
            <a:r>
              <a:rPr lang="ko-KR" altLang="en-US" dirty="0"/>
              <a:t>가 기본적으로 열린 상태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상단의 </a:t>
            </a:r>
            <a:r>
              <a:rPr lang="en-US" altLang="ko-KR" dirty="0"/>
              <a:t>[activity_main.xml]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A5733-FDF0-87D4-864C-C834C446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12" y="3115157"/>
            <a:ext cx="6813575" cy="27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8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첫 번째로 만들어볼 </a:t>
            </a:r>
            <a:r>
              <a:rPr lang="ko-KR" altLang="en-US" dirty="0" err="1"/>
              <a:t>안드로이드</a:t>
            </a:r>
            <a:r>
              <a:rPr lang="ko-KR" altLang="en-US" dirty="0"/>
              <a:t> 애플리케이션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9" y="1869535"/>
            <a:ext cx="2712877" cy="4016677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3E8F2-5E21-DF0F-72B3-5691288B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2" y="1869534"/>
            <a:ext cx="2781008" cy="40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8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화면 오른쪽 위의 </a:t>
            </a:r>
            <a:r>
              <a:rPr lang="en-US" altLang="ko-KR" dirty="0"/>
              <a:t>[Code] </a:t>
            </a:r>
            <a:r>
              <a:rPr lang="ko-KR" altLang="en-US" dirty="0"/>
              <a:t>탭 클릭 </a:t>
            </a:r>
            <a:r>
              <a:rPr lang="en-US" altLang="ko-KR" dirty="0"/>
              <a:t>: XML </a:t>
            </a:r>
            <a:r>
              <a:rPr lang="ko-KR" altLang="en-US" dirty="0"/>
              <a:t>코드 확인</a:t>
            </a:r>
          </a:p>
          <a:p>
            <a:pPr lvl="2"/>
            <a:r>
              <a:rPr lang="ko-KR" altLang="en-US" sz="1600" dirty="0"/>
              <a:t>주로 </a:t>
            </a:r>
            <a:r>
              <a:rPr lang="en-US" altLang="ko-KR" sz="1600" dirty="0"/>
              <a:t>XML </a:t>
            </a:r>
            <a:r>
              <a:rPr lang="ko-KR" altLang="en-US" sz="1600" dirty="0"/>
              <a:t>코드로 편집</a:t>
            </a:r>
          </a:p>
          <a:p>
            <a:pPr lvl="2"/>
            <a:r>
              <a:rPr lang="ko-KR" altLang="en-US" sz="1600" dirty="0"/>
              <a:t>프로젝트의 기본 레이아웃 </a:t>
            </a:r>
            <a:r>
              <a:rPr lang="en-US" altLang="ko-KR" sz="1600" dirty="0"/>
              <a:t>: &lt;</a:t>
            </a:r>
            <a:r>
              <a:rPr lang="en-US" altLang="ko-KR" sz="1600" dirty="0" err="1"/>
              <a:t>LinearLayout</a:t>
            </a:r>
            <a:r>
              <a:rPr lang="en-US" altLang="ko-KR" sz="1600" dirty="0"/>
              <a:t>&gt;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41CE96-3341-4D40-BAB8-EF047BD7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46" y="3161892"/>
            <a:ext cx="5768907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7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(4) &lt;</a:t>
            </a:r>
            <a:r>
              <a:rPr lang="en-US" altLang="ko-KR" dirty="0" err="1"/>
              <a:t>LinearLayout</a:t>
            </a:r>
            <a:r>
              <a:rPr lang="en-US" altLang="ko-KR" dirty="0"/>
              <a:t>&gt; … &lt;/</a:t>
            </a:r>
            <a:r>
              <a:rPr lang="en-US" altLang="ko-KR" dirty="0" err="1"/>
              <a:t>LinearLayout</a:t>
            </a:r>
            <a:r>
              <a:rPr lang="en-US" altLang="ko-KR" dirty="0"/>
              <a:t>&gt; </a:t>
            </a:r>
            <a:r>
              <a:rPr lang="ko-KR" altLang="en-US" dirty="0"/>
              <a:t>사이에 버튼 추가</a:t>
            </a:r>
          </a:p>
          <a:p>
            <a:pPr lvl="2"/>
            <a:r>
              <a:rPr lang="en-US" altLang="ko-KR" sz="1600" dirty="0"/>
              <a:t>&lt;Button&gt; </a:t>
            </a:r>
            <a:r>
              <a:rPr lang="ko-KR" altLang="en-US" sz="1600" dirty="0"/>
              <a:t>입력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B9AC48-B79A-4697-AB42-D6143913D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50" y="3051543"/>
            <a:ext cx="5881899" cy="24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(5) “android:” </a:t>
            </a:r>
            <a:r>
              <a:rPr lang="ko-KR" altLang="en-US" dirty="0"/>
              <a:t>입력 </a:t>
            </a:r>
            <a:r>
              <a:rPr lang="en-US" altLang="ko-KR" dirty="0"/>
              <a:t>– </a:t>
            </a:r>
            <a:r>
              <a:rPr lang="ko-KR" altLang="en-US" dirty="0"/>
              <a:t>목록에서 ‘</a:t>
            </a:r>
            <a:r>
              <a:rPr lang="en-US" altLang="ko-KR" dirty="0" err="1"/>
              <a:t>layout_height</a:t>
            </a:r>
            <a:r>
              <a:rPr lang="en-US" altLang="ko-KR" dirty="0"/>
              <a:t>’ </a:t>
            </a:r>
            <a:r>
              <a:rPr lang="ko-KR" altLang="en-US" dirty="0"/>
              <a:t>더블클릭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6239CF0-7DE6-4452-92C4-8FBBF4D4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50" y="2543306"/>
            <a:ext cx="6442100" cy="35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4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자동 팝업 창 </a:t>
            </a:r>
            <a:r>
              <a:rPr lang="en-US" altLang="ko-KR" dirty="0"/>
              <a:t>- ‘</a:t>
            </a:r>
            <a:r>
              <a:rPr lang="en-US" altLang="ko-KR" dirty="0" err="1"/>
              <a:t>wrap_content</a:t>
            </a:r>
            <a:r>
              <a:rPr lang="en-US" altLang="ko-KR" dirty="0"/>
              <a:t>’ </a:t>
            </a:r>
            <a:r>
              <a:rPr lang="ko-KR" altLang="en-US" dirty="0"/>
              <a:t>선택 </a:t>
            </a:r>
            <a:r>
              <a:rPr lang="en-US" altLang="ko-KR" dirty="0"/>
              <a:t>– [Enter] </a:t>
            </a:r>
          </a:p>
          <a:p>
            <a:pPr lvl="2"/>
            <a:r>
              <a:rPr lang="ko-KR" altLang="en-US" sz="1600" dirty="0"/>
              <a:t>자동 팝업 창이 뜨지 않으면</a:t>
            </a:r>
            <a:r>
              <a:rPr lang="en-US" altLang="ko-KR" sz="1600" dirty="0"/>
              <a:t>, [Ctrl]-[Space Bar] 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9C83D5-8C48-4A66-A326-7BE7FAE12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5" y="2869137"/>
            <a:ext cx="5593810" cy="268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0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나머지 코드 입력하고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  <a:p>
            <a:pPr lvl="2"/>
            <a:r>
              <a:rPr lang="ko-KR" altLang="en-US" sz="1600" dirty="0"/>
              <a:t>최종 코드 </a:t>
            </a:r>
            <a:r>
              <a:rPr lang="en-US" altLang="ko-KR" sz="1600" dirty="0"/>
              <a:t>: [</a:t>
            </a:r>
            <a:r>
              <a:rPr lang="ko-KR" altLang="en-US" sz="1600" dirty="0"/>
              <a:t>예제 </a:t>
            </a:r>
            <a:r>
              <a:rPr lang="en-US" altLang="ko-KR" sz="1600" dirty="0"/>
              <a:t>2-1]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0" y="2851692"/>
            <a:ext cx="6192599" cy="3671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798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(8) activity_main.xml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행에 오류 발생</a:t>
            </a:r>
          </a:p>
          <a:p>
            <a:pPr lvl="2"/>
            <a:r>
              <a:rPr lang="en-US" altLang="ko-KR" sz="1600" dirty="0"/>
              <a:t>Project Tree</a:t>
            </a:r>
            <a:r>
              <a:rPr lang="ko-KR" altLang="en-US" sz="1600" dirty="0"/>
              <a:t>의 </a:t>
            </a:r>
            <a:r>
              <a:rPr lang="en-US" altLang="ko-KR" sz="1600" dirty="0"/>
              <a:t>[app]-[res]-[values]-[strings.xml] </a:t>
            </a:r>
            <a:r>
              <a:rPr lang="ko-KR" altLang="en-US" sz="1600" dirty="0"/>
              <a:t>더블클릭</a:t>
            </a:r>
            <a:r>
              <a:rPr lang="en-US" altLang="ko-KR" sz="1600" dirty="0"/>
              <a:t>:  xml</a:t>
            </a:r>
            <a:r>
              <a:rPr lang="ko-KR" altLang="en-US" sz="1600" dirty="0"/>
              <a:t>코드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60D8F-35D0-8DD4-82CB-90EFE52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94" y="2779554"/>
            <a:ext cx="6808812" cy="381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76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(9) strBtn1</a:t>
            </a:r>
            <a:r>
              <a:rPr lang="ko-KR" altLang="en-US" dirty="0"/>
              <a:t>문자열 추가하고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08" y="2459772"/>
            <a:ext cx="6027185" cy="144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482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0320D-D0EE-B900-3A86-6A506B23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94" y="2544488"/>
            <a:ext cx="6808812" cy="40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7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(10) activity_main.xml</a:t>
            </a:r>
            <a:r>
              <a:rPr lang="ko-KR" altLang="en-US" dirty="0"/>
              <a:t>에서 오른쪽 위의 </a:t>
            </a:r>
            <a:r>
              <a:rPr lang="en-US" altLang="ko-KR" dirty="0"/>
              <a:t>[Design] </a:t>
            </a:r>
            <a:r>
              <a:rPr lang="ko-KR" altLang="en-US" dirty="0"/>
              <a:t>탭 클릭 </a:t>
            </a:r>
            <a:r>
              <a:rPr lang="en-US" altLang="ko-KR" dirty="0"/>
              <a:t>: </a:t>
            </a:r>
            <a:r>
              <a:rPr lang="ko-KR" altLang="en-US" dirty="0"/>
              <a:t>추가된 버튼 확인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DA742-B90F-A7D9-0A3F-369F7BC5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20" y="2514600"/>
            <a:ext cx="645776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2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화면 디자인 및 편집</a:t>
            </a:r>
            <a:endParaRPr lang="ko-KR" altLang="en-US" dirty="0"/>
          </a:p>
          <a:p>
            <a:pPr lvl="1"/>
            <a:r>
              <a:rPr lang="en-US" altLang="ko-KR" dirty="0"/>
              <a:t>(11) [Run] – [Run ‘app’] </a:t>
            </a:r>
            <a:r>
              <a:rPr lang="ko-KR" altLang="en-US" dirty="0"/>
              <a:t>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6FFB7-63F3-EE77-FEAC-372EE152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481262"/>
            <a:ext cx="2705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실행 </a:t>
            </a:r>
            <a:endParaRPr lang="en-US" altLang="ko-KR" dirty="0"/>
          </a:p>
          <a:p>
            <a:pPr lvl="1"/>
            <a:r>
              <a:rPr lang="en-US" altLang="ko-KR" dirty="0"/>
              <a:t>(2) Android Studio </a:t>
            </a:r>
            <a:r>
              <a:rPr lang="ko-KR" altLang="en-US" dirty="0"/>
              <a:t>소개화면이 잠시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17E76-0D75-0067-FDFB-A232F406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56" y="2862723"/>
            <a:ext cx="4891088" cy="33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73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버튼을 눌렀을 때 작동이 일어나도록 코드 작성</a:t>
            </a:r>
          </a:p>
          <a:p>
            <a:pPr lvl="1"/>
            <a:r>
              <a:rPr lang="en-US" altLang="ko-KR" dirty="0"/>
              <a:t>(2) Project Tree</a:t>
            </a:r>
            <a:r>
              <a:rPr lang="ko-KR" altLang="en-US" dirty="0"/>
              <a:t>의 </a:t>
            </a:r>
            <a:r>
              <a:rPr lang="en-US" altLang="ko-KR" dirty="0"/>
              <a:t>[java]-[</a:t>
            </a:r>
            <a:r>
              <a:rPr lang="ko-KR" altLang="en-US" dirty="0"/>
              <a:t>패키지 이름</a:t>
            </a:r>
            <a:r>
              <a:rPr lang="en-US" altLang="ko-KR" dirty="0"/>
              <a:t>] - [</a:t>
            </a:r>
            <a:r>
              <a:rPr lang="en-US" altLang="ko-KR" dirty="0" err="1"/>
              <a:t>MainActivity</a:t>
            </a:r>
            <a:r>
              <a:rPr lang="en-US" altLang="ko-KR" dirty="0"/>
              <a:t>] </a:t>
            </a:r>
            <a:r>
              <a:rPr lang="ko-KR" altLang="en-US" dirty="0"/>
              <a:t>더블클릭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C27536-7559-449E-BB40-2D65DD866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19" y="2976009"/>
            <a:ext cx="3008762" cy="26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8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기본적인 코드 구성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8729" y="2535404"/>
            <a:ext cx="5606543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57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(4) 3</a:t>
            </a:r>
            <a:r>
              <a:rPr lang="ko-KR" altLang="en-US" dirty="0"/>
              <a:t>행의 </a:t>
            </a:r>
            <a:r>
              <a:rPr lang="en-US" altLang="ko-KR" dirty="0"/>
              <a:t>import </a:t>
            </a:r>
            <a:r>
              <a:rPr lang="ko-KR" altLang="en-US" dirty="0"/>
              <a:t>앞에 작은 </a:t>
            </a:r>
            <a:r>
              <a:rPr lang="en-US" altLang="ko-KR" dirty="0"/>
              <a:t>‘+’ </a:t>
            </a:r>
            <a:r>
              <a:rPr lang="ko-KR" altLang="en-US" dirty="0"/>
              <a:t>아이콘 클릭 </a:t>
            </a:r>
            <a:r>
              <a:rPr lang="en-US" altLang="ko-KR" dirty="0"/>
              <a:t>: </a:t>
            </a:r>
            <a:r>
              <a:rPr lang="ko-KR" altLang="en-US" dirty="0"/>
              <a:t>행 확장</a:t>
            </a:r>
            <a:endParaRPr lang="en-US" altLang="ko-KR" dirty="0"/>
          </a:p>
          <a:p>
            <a:pPr lvl="1"/>
            <a:r>
              <a:rPr lang="en-US" altLang="ko-KR" dirty="0"/>
              <a:t>(5) [ctrl]+[alt]+[o](</a:t>
            </a:r>
            <a:r>
              <a:rPr lang="ko-KR" altLang="en-US" dirty="0"/>
              <a:t>알파벳</a:t>
            </a:r>
            <a:r>
              <a:rPr lang="en-US" altLang="ko-KR" dirty="0"/>
              <a:t> ‘o’) : </a:t>
            </a:r>
            <a:r>
              <a:rPr lang="ko-KR" altLang="en-US" dirty="0"/>
              <a:t>불필요하게 </a:t>
            </a:r>
            <a:r>
              <a:rPr lang="ko-KR" altLang="en-US" dirty="0" err="1"/>
              <a:t>임포트된</a:t>
            </a:r>
            <a:r>
              <a:rPr lang="ko-KR" altLang="en-US" dirty="0"/>
              <a:t> 문장 제거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1360" y="2866346"/>
            <a:ext cx="5381280" cy="271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02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(6) Button </a:t>
            </a:r>
            <a:r>
              <a:rPr lang="ko-KR" altLang="en-US" dirty="0"/>
              <a:t>변수 추가 </a:t>
            </a:r>
            <a:endParaRPr lang="en-US" altLang="ko-KR" dirty="0"/>
          </a:p>
          <a:p>
            <a:pPr lvl="2"/>
            <a:r>
              <a:rPr lang="ko-KR" altLang="en-US" sz="1600" dirty="0"/>
              <a:t>멤버변수 위치인 </a:t>
            </a:r>
            <a:r>
              <a:rPr lang="en-US" altLang="ko-KR" sz="1600" dirty="0"/>
              <a:t>@Override </a:t>
            </a:r>
            <a:r>
              <a:rPr lang="ko-KR" altLang="en-US" sz="1600" dirty="0"/>
              <a:t>바로 위에 다음을 입력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1360" y="3386915"/>
            <a:ext cx="5381280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61" y="2814748"/>
            <a:ext cx="6005678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76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ko-KR" altLang="en-US" dirty="0"/>
          </a:p>
          <a:p>
            <a:pPr lvl="1"/>
            <a:r>
              <a:rPr lang="en-US" altLang="ko-KR" dirty="0"/>
              <a:t>(7) [Alt]+[Enter] : Button</a:t>
            </a:r>
            <a:r>
              <a:rPr lang="ko-KR" altLang="en-US" dirty="0"/>
              <a:t>과 관련된 클래스가 자동으로  </a:t>
            </a:r>
            <a:r>
              <a:rPr lang="en-US" altLang="ko-KR" dirty="0"/>
              <a:t>import</a:t>
            </a:r>
            <a:r>
              <a:rPr lang="ko-KR" altLang="en-US" dirty="0"/>
              <a:t>문에 추가 </a:t>
            </a:r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183" y="2605700"/>
            <a:ext cx="5231633" cy="257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931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(8) activity_main.xml </a:t>
            </a:r>
            <a:r>
              <a:rPr lang="ko-KR" altLang="en-US" dirty="0"/>
              <a:t>파일에서 만든 객체에 접근 </a:t>
            </a:r>
            <a:r>
              <a:rPr lang="en-US" altLang="ko-KR" dirty="0"/>
              <a:t>: </a:t>
            </a:r>
            <a:r>
              <a:rPr lang="en-US" altLang="ko-KR" dirty="0" err="1"/>
              <a:t>findViewById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marL="731837" lvl="2" indent="-285750"/>
            <a:r>
              <a:rPr lang="en-US" altLang="ko-KR" sz="1600" dirty="0" err="1"/>
              <a:t>setContentView</a:t>
            </a:r>
            <a:r>
              <a:rPr lang="en-US" altLang="ko-KR" sz="1600" dirty="0"/>
              <a:t>( )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바로 아래에 다음 코드 추가</a:t>
            </a:r>
            <a:endParaRPr lang="en-US" altLang="ko-KR" sz="1600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550862" lvl="1" indent="-285750"/>
            <a:endParaRPr lang="en-US" altLang="ko-KR" sz="100" dirty="0"/>
          </a:p>
          <a:p>
            <a:pPr marL="550862" lvl="1" indent="-285750"/>
            <a:r>
              <a:rPr lang="en-US" altLang="ko-KR" dirty="0"/>
              <a:t>(9) </a:t>
            </a:r>
            <a:r>
              <a:rPr lang="ko-KR" altLang="en-US" dirty="0"/>
              <a:t>이벤트 </a:t>
            </a:r>
            <a:r>
              <a:rPr lang="ko-KR" altLang="en-US" dirty="0" err="1"/>
              <a:t>메소드</a:t>
            </a:r>
            <a:r>
              <a:rPr lang="ko-KR" altLang="en-US" dirty="0"/>
              <a:t> 정의 </a:t>
            </a:r>
          </a:p>
          <a:p>
            <a:pPr marL="731837" lvl="2" indent="-285750"/>
            <a:r>
              <a:rPr lang="ko-KR" altLang="en-US" sz="1600" dirty="0"/>
              <a:t>‘</a:t>
            </a:r>
            <a:r>
              <a:rPr lang="en-US" altLang="ko-KR" sz="1600" dirty="0"/>
              <a:t>button1.setoncl’</a:t>
            </a:r>
            <a:r>
              <a:rPr lang="ko-KR" altLang="en-US" sz="1600" dirty="0"/>
              <a:t>까지만 입력 </a:t>
            </a:r>
            <a:r>
              <a:rPr lang="en-US" altLang="ko-KR" sz="1600" dirty="0"/>
              <a:t>– </a:t>
            </a:r>
            <a:r>
              <a:rPr lang="ko-KR" altLang="en-US" sz="1600" dirty="0"/>
              <a:t>팝업 창 맨 뒤의 ‘</a:t>
            </a:r>
            <a:r>
              <a:rPr lang="en-US" altLang="ko-KR" sz="1600" dirty="0" err="1"/>
              <a:t>setOnClickListener</a:t>
            </a:r>
            <a:r>
              <a:rPr lang="en-US" altLang="ko-KR" sz="1600" dirty="0"/>
              <a:t>( )’ </a:t>
            </a:r>
            <a:r>
              <a:rPr lang="ko-KR" altLang="en-US" sz="1600" dirty="0"/>
              <a:t>선택 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6183" y="4149174"/>
            <a:ext cx="5231633" cy="255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84" y="2764510"/>
            <a:ext cx="6016432" cy="45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72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en-US" altLang="ko-KR" dirty="0" err="1"/>
              <a:t>setOnClickListener</a:t>
            </a:r>
            <a:r>
              <a:rPr lang="en-US" altLang="ko-KR" dirty="0"/>
              <a:t>( ) </a:t>
            </a:r>
            <a:r>
              <a:rPr lang="ko-KR" altLang="en-US" dirty="0"/>
              <a:t>괄호 안에 “</a:t>
            </a:r>
            <a:r>
              <a:rPr lang="en-US" altLang="ko-KR" dirty="0"/>
              <a:t>new View” </a:t>
            </a:r>
            <a:r>
              <a:rPr lang="ko-KR" altLang="en-US" dirty="0"/>
              <a:t>입력 </a:t>
            </a:r>
            <a:r>
              <a:rPr lang="en-US" altLang="ko-KR" dirty="0"/>
              <a:t>- </a:t>
            </a:r>
            <a:r>
              <a:rPr lang="en-US" altLang="ko-KR" dirty="0" err="1"/>
              <a:t>OnClickListener</a:t>
            </a:r>
            <a:r>
              <a:rPr lang="en-US" altLang="ko-KR" dirty="0"/>
              <a:t>( )</a:t>
            </a:r>
            <a:r>
              <a:rPr lang="ko-KR" altLang="en-US" dirty="0"/>
              <a:t>선택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(11)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자동 완성</a:t>
            </a:r>
          </a:p>
          <a:p>
            <a:pPr marL="550862" lvl="1" indent="-285750"/>
            <a:endParaRPr lang="ko-KR" altLang="en-US" dirty="0"/>
          </a:p>
          <a:p>
            <a:pPr marL="550862" lvl="1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74" y="4800770"/>
            <a:ext cx="4612784" cy="204571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0449" y="2398169"/>
            <a:ext cx="6317148" cy="1907153"/>
            <a:chOff x="650449" y="2372042"/>
            <a:chExt cx="6317148" cy="19071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302"/>
            <a:stretch/>
          </p:blipFill>
          <p:spPr>
            <a:xfrm>
              <a:off x="650449" y="4136571"/>
              <a:ext cx="4684291" cy="1426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84"/>
            <a:stretch/>
          </p:blipFill>
          <p:spPr>
            <a:xfrm>
              <a:off x="2283306" y="2372042"/>
              <a:ext cx="4684291" cy="190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718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3 Java </a:t>
            </a:r>
            <a:r>
              <a:rPr lang="ko-KR" altLang="en-US" sz="1600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버튼 클릭 시 작동하길 원하는 이벤트를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안에 입력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marL="731837" lvl="2" indent="-285750"/>
            <a:endParaRPr lang="en-US" altLang="ko-KR" dirty="0"/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2" name="Picture 1" descr="스크린샷 2019-02-03 오후 8.56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0" y="2429873"/>
            <a:ext cx="4867056" cy="345852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91" y="4582764"/>
            <a:ext cx="5117850" cy="195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496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2-4 </a:t>
            </a:r>
            <a:r>
              <a:rPr lang="ko-KR" altLang="en-US" dirty="0"/>
              <a:t>기본적인 애플리케이션 작성하기</a:t>
            </a:r>
            <a:endParaRPr lang="en-US" altLang="ko-KR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프로젝트 실행 및 결과 확인</a:t>
            </a:r>
            <a:endParaRPr lang="en-US" altLang="ko-KR" dirty="0"/>
          </a:p>
          <a:p>
            <a:pPr lvl="1"/>
            <a:r>
              <a:rPr lang="en-US" altLang="ko-KR" dirty="0"/>
              <a:t>(1) [File]-[Save All] </a:t>
            </a:r>
            <a:r>
              <a:rPr lang="ko-KR" altLang="en-US" dirty="0"/>
              <a:t>선택 </a:t>
            </a:r>
            <a:r>
              <a:rPr lang="en-US" altLang="ko-KR" dirty="0"/>
              <a:t>: </a:t>
            </a:r>
            <a:r>
              <a:rPr lang="ko-KR" altLang="en-US" dirty="0"/>
              <a:t>현재까지의 내용 모두 저장</a:t>
            </a:r>
          </a:p>
          <a:p>
            <a:pPr lvl="1"/>
            <a:r>
              <a:rPr lang="en-US" altLang="ko-KR" dirty="0"/>
              <a:t>(2) [Run]-[Run ‘app’]</a:t>
            </a:r>
            <a:r>
              <a:rPr lang="ko-KR" altLang="en-US" dirty="0"/>
              <a:t>을 선택 혹은 </a:t>
            </a:r>
            <a:r>
              <a:rPr lang="en-US" altLang="ko-KR" dirty="0"/>
              <a:t>[Run ‘app’] </a:t>
            </a:r>
            <a:r>
              <a:rPr lang="ko-KR" altLang="en-US" dirty="0"/>
              <a:t>아이콘을 클릭 </a:t>
            </a:r>
            <a:r>
              <a:rPr lang="en-US" altLang="ko-KR" dirty="0"/>
              <a:t>- </a:t>
            </a:r>
            <a:r>
              <a:rPr lang="ko-KR" altLang="en-US" dirty="0"/>
              <a:t>버튼 클릭</a:t>
            </a:r>
          </a:p>
          <a:p>
            <a:pPr marL="731837" lvl="2" indent="-285750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156C7A-9971-07DD-D455-AAE10523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847975"/>
            <a:ext cx="30384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52" y="1177503"/>
            <a:ext cx="5886697" cy="528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85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초기 창에서 왼쪽 </a:t>
            </a:r>
            <a:r>
              <a:rPr lang="en-US" altLang="ko-KR" dirty="0"/>
              <a:t>[Project]</a:t>
            </a:r>
            <a:r>
              <a:rPr lang="ko-KR" altLang="en-US" dirty="0"/>
              <a:t>를 선택 → </a:t>
            </a:r>
            <a:r>
              <a:rPr lang="en-US" altLang="ko-KR" dirty="0"/>
              <a:t>&lt;New Project&gt;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33D2E5-055A-9BDF-E59A-F5FF89E4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64" y="2590800"/>
            <a:ext cx="5142071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애플리케이션의 큰 윤곽과 작성법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14" y="1775010"/>
            <a:ext cx="7051806" cy="3865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880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sp>
        <p:nvSpPr>
          <p:cNvPr id="9" name="내용 개체 틀 19"/>
          <p:cNvSpPr>
            <a:spLocks noGrp="1"/>
          </p:cNvSpPr>
          <p:nvPr>
            <p:ph idx="10"/>
          </p:nvPr>
        </p:nvSpPr>
        <p:spPr>
          <a:xfrm>
            <a:off x="539551" y="1196752"/>
            <a:ext cx="8186438" cy="5400600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애플리케이션의 큰 윤곽과 작성법</a:t>
            </a:r>
            <a:endParaRPr lang="en-US" altLang="ko-KR" dirty="0"/>
          </a:p>
          <a:p>
            <a:pPr lvl="1"/>
            <a:r>
              <a:rPr lang="ko-KR" altLang="en-US" dirty="0"/>
              <a:t>코드 응용 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activity_main.xml </a:t>
            </a:r>
            <a:r>
              <a:rPr lang="ko-KR" altLang="en-US" dirty="0"/>
              <a:t>파일에 체크박스를 추가하고 체크박스를 클릭할 때마다 작동하기	</a:t>
            </a:r>
          </a:p>
          <a:p>
            <a:pPr lvl="1"/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0" y="2549845"/>
            <a:ext cx="6362260" cy="282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887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프로젝트의 표준 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AD37E-5ABF-8E8F-AA20-3C95A93C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50" y="1252224"/>
            <a:ext cx="6899300" cy="53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07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프로젝트의 구성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10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en-US" altLang="ko-KR" dirty="0" err="1"/>
              <a:t>BaseApp</a:t>
            </a:r>
            <a:r>
              <a:rPr lang="en-US" altLang="ko-KR" dirty="0"/>
              <a:t> </a:t>
            </a:r>
            <a:r>
              <a:rPr lang="ko-KR" altLang="en-US" dirty="0"/>
              <a:t>프로젝트의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Project Tree</a:t>
            </a:r>
            <a:r>
              <a:rPr lang="ko-KR" altLang="en-US" dirty="0"/>
              <a:t>의 구성 살펴보기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64" y="1868178"/>
            <a:ext cx="5345272" cy="4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687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/>
              <a:t>하위에 패키지명의 하위 폴더가 존재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프로젝트를 생성할 때 입력한 패키지 이름과 동일</a:t>
            </a:r>
            <a:endParaRPr lang="en-US" altLang="ko-KR" sz="1600" dirty="0"/>
          </a:p>
          <a:p>
            <a:pPr lvl="1"/>
            <a:r>
              <a:rPr lang="ko-KR" altLang="en-US" dirty="0"/>
              <a:t>패키지 이름 아래에 </a:t>
            </a:r>
            <a:r>
              <a:rPr lang="en-US" altLang="ko-KR" dirty="0"/>
              <a:t>MainActivity.java</a:t>
            </a:r>
            <a:r>
              <a:rPr lang="ko-KR" altLang="en-US" dirty="0"/>
              <a:t>로 메인 </a:t>
            </a:r>
            <a:r>
              <a:rPr lang="en-US" altLang="ko-KR" dirty="0"/>
              <a:t>Java </a:t>
            </a:r>
            <a:r>
              <a:rPr lang="ko-KR" altLang="en-US" dirty="0"/>
              <a:t>소스가 들어 있음</a:t>
            </a:r>
            <a:endParaRPr lang="en-US" altLang="ko-KR" dirty="0"/>
          </a:p>
          <a:p>
            <a:pPr lvl="2"/>
            <a:r>
              <a:rPr lang="ko-KR" altLang="en-US" sz="1600" dirty="0"/>
              <a:t>주로 </a:t>
            </a:r>
            <a:r>
              <a:rPr lang="ko-KR" altLang="en-US" sz="1600" dirty="0" err="1"/>
              <a:t>액티비티에서</a:t>
            </a:r>
            <a:r>
              <a:rPr lang="ko-KR" altLang="en-US" sz="1600" dirty="0"/>
              <a:t> 할 일을 프로그래밍</a:t>
            </a:r>
          </a:p>
          <a:p>
            <a:endParaRPr lang="ko-KR" altLang="en-US" dirty="0"/>
          </a:p>
          <a:p>
            <a:r>
              <a:rPr lang="en-US" altLang="ko-KR" dirty="0"/>
              <a:t>java 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3.2</a:t>
            </a:r>
            <a:r>
              <a:rPr lang="ko-KR" altLang="en-US" dirty="0"/>
              <a:t>부터 제공되는 폴더</a:t>
            </a:r>
            <a:endParaRPr lang="en-US" altLang="ko-KR" dirty="0"/>
          </a:p>
          <a:p>
            <a:pPr lvl="2"/>
            <a:r>
              <a:rPr lang="ko-KR" altLang="en-US" sz="1600" dirty="0"/>
              <a:t>내부적으로 사용 </a:t>
            </a:r>
          </a:p>
        </p:txBody>
      </p:sp>
    </p:spTree>
    <p:extLst>
      <p:ext uri="{BB962C8B-B14F-4D97-AF65-F5344CB8AC3E}">
        <p14:creationId xmlns:p14="http://schemas.microsoft.com/office/powerpoint/2010/main" val="5786149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res </a:t>
            </a:r>
            <a:r>
              <a:rPr lang="ko-KR" altLang="en-US" dirty="0"/>
              <a:t>폴더</a:t>
            </a:r>
          </a:p>
          <a:p>
            <a:pPr lvl="1"/>
            <a:r>
              <a:rPr lang="ko-KR" altLang="en-US" dirty="0" err="1"/>
              <a:t>앱</a:t>
            </a:r>
            <a:r>
              <a:rPr lang="ko-KR" altLang="en-US" dirty="0"/>
              <a:t> 개발에 사용되는 이미지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문자열 등이 들어가는 폴더</a:t>
            </a:r>
          </a:p>
          <a:p>
            <a:pPr lvl="1"/>
            <a:r>
              <a:rPr lang="en-US" altLang="ko-KR" dirty="0" err="1"/>
              <a:t>drawable</a:t>
            </a:r>
            <a:r>
              <a:rPr lang="en-US" altLang="ko-KR" dirty="0"/>
              <a:t>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이미지 파일 저장</a:t>
            </a:r>
          </a:p>
          <a:p>
            <a:pPr lvl="1"/>
            <a:r>
              <a:rPr lang="en-US" altLang="ko-KR" dirty="0"/>
              <a:t>layout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 err="1"/>
              <a:t>액티비티</a:t>
            </a:r>
            <a:r>
              <a:rPr lang="en-US" altLang="ko-KR" dirty="0"/>
              <a:t>(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  <a:r>
              <a:rPr lang="ko-KR" altLang="en-US" dirty="0"/>
              <a:t>을 구성하는 </a:t>
            </a:r>
            <a:r>
              <a:rPr lang="en-US" altLang="ko-KR" dirty="0"/>
              <a:t>xml </a:t>
            </a:r>
            <a:r>
              <a:rPr lang="ko-KR" altLang="en-US" dirty="0"/>
              <a:t>파일을 넣으면 됨</a:t>
            </a:r>
          </a:p>
          <a:p>
            <a:pPr lvl="1"/>
            <a:r>
              <a:rPr lang="en-US" altLang="ko-KR" dirty="0"/>
              <a:t>values 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문자열을 저장하는 </a:t>
            </a:r>
            <a:r>
              <a:rPr lang="en-US" altLang="ko-KR" dirty="0"/>
              <a:t>string.xml, </a:t>
            </a:r>
            <a:r>
              <a:rPr lang="ko-KR" altLang="en-US" dirty="0"/>
              <a:t>색상표를 저장하는 </a:t>
            </a:r>
            <a:r>
              <a:rPr lang="en-US" altLang="ko-KR" dirty="0"/>
              <a:t>colors.xml, </a:t>
            </a:r>
            <a:r>
              <a:rPr lang="ko-KR" altLang="en-US" dirty="0"/>
              <a:t>스타일을 저장하는 </a:t>
            </a:r>
            <a:r>
              <a:rPr lang="en-US" altLang="ko-KR" dirty="0"/>
              <a:t>themes.xml </a:t>
            </a:r>
            <a:r>
              <a:rPr lang="ko-KR" altLang="en-US" dirty="0"/>
              <a:t>등이 들어 있음</a:t>
            </a:r>
            <a:r>
              <a:rPr lang="en-US" altLang="ko-KR" dirty="0"/>
              <a:t>	</a:t>
            </a:r>
            <a:endParaRPr lang="ko-KR" altLang="en-US" dirty="0"/>
          </a:p>
          <a:p>
            <a:pPr lvl="1"/>
            <a:r>
              <a:rPr lang="en-US" altLang="ko-KR" dirty="0"/>
              <a:t>menu </a:t>
            </a:r>
            <a:r>
              <a:rPr lang="ko-KR" altLang="en-US" dirty="0"/>
              <a:t>폴더 </a:t>
            </a:r>
            <a:r>
              <a:rPr lang="en-US" altLang="ko-KR" dirty="0"/>
              <a:t>: </a:t>
            </a:r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파일이 저장되어 있음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res(generated)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 Studio 3.5</a:t>
            </a:r>
            <a:r>
              <a:rPr lang="ko-KR" altLang="en-US" dirty="0"/>
              <a:t>부터 제공</a:t>
            </a:r>
            <a:endParaRPr lang="en-US" altLang="ko-KR" dirty="0"/>
          </a:p>
          <a:p>
            <a:pPr lvl="2"/>
            <a:r>
              <a:rPr lang="ko-KR" altLang="en-US" sz="1600" dirty="0"/>
              <a:t>내부적으로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22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프로젝트에서 사용되는 폴더 및 파일의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manifests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/>
              <a:t>AndroidManifest.xml </a:t>
            </a:r>
            <a:r>
              <a:rPr lang="ko-KR" altLang="en-US" dirty="0"/>
              <a:t>파일이 들어 있음</a:t>
            </a:r>
          </a:p>
          <a:p>
            <a:pPr lvl="1"/>
            <a:r>
              <a:rPr lang="ko-KR" altLang="en-US" dirty="0" err="1"/>
              <a:t>앱의</a:t>
            </a:r>
            <a:r>
              <a:rPr lang="ko-KR" altLang="en-US" dirty="0"/>
              <a:t> 여러 가지 정보를 담고 있음</a:t>
            </a:r>
          </a:p>
          <a:p>
            <a:endParaRPr lang="ko-KR" altLang="en-US" dirty="0"/>
          </a:p>
          <a:p>
            <a:r>
              <a:rPr lang="en-US" altLang="ko-KR" dirty="0" err="1"/>
              <a:t>Gradle</a:t>
            </a:r>
            <a:r>
              <a:rPr lang="en-US" altLang="ko-KR" dirty="0"/>
              <a:t> Scripts </a:t>
            </a:r>
            <a:r>
              <a:rPr lang="ko-KR" altLang="en-US" dirty="0"/>
              <a:t>폴더</a:t>
            </a:r>
          </a:p>
          <a:p>
            <a:pPr lvl="1"/>
            <a:r>
              <a:rPr lang="en-US" altLang="ko-KR" dirty="0" err="1"/>
              <a:t>build.gradle</a:t>
            </a:r>
            <a:r>
              <a:rPr lang="en-US" altLang="ko-KR" dirty="0"/>
              <a:t> (Module: app) : </a:t>
            </a:r>
            <a:r>
              <a:rPr lang="ko-KR" altLang="en-US" dirty="0" err="1"/>
              <a:t>빌드</a:t>
            </a:r>
            <a:r>
              <a:rPr lang="ko-KR" altLang="en-US" dirty="0"/>
              <a:t> 스크립트 핵심 파일</a:t>
            </a:r>
          </a:p>
          <a:p>
            <a:pPr lvl="1"/>
            <a:r>
              <a:rPr lang="en-US" altLang="ko-KR" dirty="0" err="1"/>
              <a:t>local.properties</a:t>
            </a:r>
            <a:r>
              <a:rPr lang="en-US" altLang="ko-KR" dirty="0"/>
              <a:t> : </a:t>
            </a:r>
            <a:r>
              <a:rPr lang="ko-KR" altLang="en-US" dirty="0" err="1"/>
              <a:t>컴파일되는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경로가 들어 있음</a:t>
            </a:r>
          </a:p>
          <a:p>
            <a:pPr lvl="1"/>
            <a:r>
              <a:rPr lang="en-US" altLang="ko-KR" dirty="0" err="1"/>
              <a:t>gradle.properties</a:t>
            </a:r>
            <a:r>
              <a:rPr lang="en-US" altLang="ko-KR" dirty="0"/>
              <a:t>: JVM </a:t>
            </a:r>
            <a:r>
              <a:rPr lang="ko-KR" altLang="en-US" dirty="0"/>
              <a:t>관련 메모리가 설정되어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54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먼저 생성할 프로젝트 종류 선택</a:t>
            </a:r>
            <a:endParaRPr lang="en-US" altLang="ko-KR" dirty="0"/>
          </a:p>
          <a:p>
            <a:pPr lvl="2"/>
            <a:r>
              <a:rPr lang="en-US" altLang="ko-KR" sz="1600" dirty="0"/>
              <a:t>[Phone and Tablet] – ‘Empty Activity’ </a:t>
            </a:r>
            <a:r>
              <a:rPr lang="ko-KR" altLang="en-US" sz="1600" dirty="0"/>
              <a:t>선택하고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선택</a:t>
            </a:r>
            <a:endParaRPr lang="en-US" altLang="ko-KR" sz="1600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A547D-1120-EE2D-64D6-972BA5E1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752395"/>
            <a:ext cx="5000625" cy="38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1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2-1 </a:t>
            </a:r>
            <a:r>
              <a:rPr lang="ko-KR" altLang="en-US" dirty="0"/>
              <a:t>첫 응용 프로그램 작성하기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 err="1"/>
              <a:t>안드로이드</a:t>
            </a:r>
            <a:r>
              <a:rPr lang="ko-KR" altLang="en-US" sz="1600" dirty="0"/>
              <a:t> 프로젝트 생성</a:t>
            </a:r>
            <a:endParaRPr lang="en-US" altLang="ko-KR" sz="1600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프로젝트에 대한 정보를 입력하거나 선택</a:t>
            </a:r>
          </a:p>
          <a:p>
            <a:pPr lvl="2"/>
            <a:r>
              <a:rPr lang="en-US" altLang="ko-KR" sz="1600" dirty="0"/>
              <a:t>Name – </a:t>
            </a:r>
            <a:r>
              <a:rPr lang="ko-KR" altLang="en-US" sz="1600" dirty="0"/>
              <a:t>프로젝트 이름</a:t>
            </a:r>
            <a:r>
              <a:rPr lang="en-US" altLang="ko-KR" sz="1600" dirty="0"/>
              <a:t>, </a:t>
            </a:r>
            <a:r>
              <a:rPr lang="ko-KR" altLang="en-US" sz="1600" dirty="0"/>
              <a:t>대문자로 시작하는 것이 좋다</a:t>
            </a:r>
            <a:r>
              <a:rPr lang="en-US" altLang="ko-KR" sz="1600" dirty="0"/>
              <a:t>.</a:t>
            </a:r>
          </a:p>
          <a:p>
            <a:pPr lvl="2"/>
            <a:r>
              <a:rPr lang="en-US" altLang="ko-KR" sz="1600" dirty="0"/>
              <a:t>Package name – </a:t>
            </a:r>
            <a:r>
              <a:rPr lang="ko-KR" altLang="en-US" sz="1600" dirty="0"/>
              <a:t>도메인 이름과 애플리케이션 이름을 이어서 만듦</a:t>
            </a:r>
          </a:p>
          <a:p>
            <a:pPr lvl="2"/>
            <a:r>
              <a:rPr lang="en-US" altLang="ko-KR" sz="1600" dirty="0"/>
              <a:t>Save location – </a:t>
            </a:r>
            <a:r>
              <a:rPr lang="ko-KR" altLang="en-US" sz="1600" dirty="0"/>
              <a:t>프로젝트가 저장될 폴더를 지정</a:t>
            </a:r>
            <a:r>
              <a:rPr lang="en-US" altLang="ko-KR" sz="1600" dirty="0"/>
              <a:t>(</a:t>
            </a:r>
            <a:r>
              <a:rPr lang="ko-KR" altLang="en-US" sz="1600" dirty="0"/>
              <a:t>한글은 안 됨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Language – </a:t>
            </a:r>
            <a:r>
              <a:rPr lang="ko-KR" altLang="en-US" sz="1600" dirty="0"/>
              <a:t>사용할 언어</a:t>
            </a:r>
          </a:p>
          <a:p>
            <a:pPr lvl="2"/>
            <a:r>
              <a:rPr lang="en-US" altLang="ko-KR" sz="1600" dirty="0"/>
              <a:t>Minimum SDK </a:t>
            </a:r>
            <a:br>
              <a:rPr lang="en-US" altLang="ko-KR" sz="1600" dirty="0"/>
            </a:br>
            <a:r>
              <a:rPr lang="en-US" altLang="ko-KR" sz="1600" dirty="0"/>
              <a:t>– </a:t>
            </a:r>
            <a:r>
              <a:rPr lang="ko-KR" altLang="en-US" sz="1600" dirty="0" err="1"/>
              <a:t>앱이</a:t>
            </a:r>
            <a:r>
              <a:rPr lang="ko-KR" altLang="en-US" sz="1600" dirty="0"/>
              <a:t> 작동하는 최하 버전 </a:t>
            </a:r>
          </a:p>
          <a:p>
            <a:pPr lvl="1"/>
            <a:endParaRPr lang="ko-KR" altLang="en-US" dirty="0"/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처음 만드는 </a:t>
            </a:r>
            <a:r>
              <a:rPr lang="en-US" altLang="ko-KR" dirty="0"/>
              <a:t>Hello Android </a:t>
            </a:r>
            <a:r>
              <a:rPr lang="ko-KR" altLang="en-US" dirty="0"/>
              <a:t>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907DB-6AD2-AE87-FC06-7BE298B1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86" y="3429000"/>
            <a:ext cx="4538662" cy="29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1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10145</TotalTime>
  <Words>2749</Words>
  <Application>Microsoft Office PowerPoint</Application>
  <PresentationFormat>화면 슬라이드 쇼(4:3)</PresentationFormat>
  <Paragraphs>398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Adobe Kaiti Std R</vt:lpstr>
      <vt:lpstr>HY헤드라인M</vt:lpstr>
      <vt:lpstr>굴림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1. 처음 만드는 Hello Android 프로그램</vt:lpstr>
      <vt:lpstr>PowerPoint 프레젠테이션</vt:lpstr>
      <vt:lpstr>1. AVD의 명칭</vt:lpstr>
      <vt:lpstr>1. AVD의 명칭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2. AVD 사용법</vt:lpstr>
      <vt:lpstr>PowerPoint 프레젠테이션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1. Android Studio 프로젝트 관리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2. 안드로이드 프로젝트의 표준 틀</vt:lpstr>
      <vt:lpstr>PowerPoint 프레젠테이션</vt:lpstr>
      <vt:lpstr>1 BaseApp 프로젝트의 구성</vt:lpstr>
      <vt:lpstr>2 프로젝트에서 사용되는 폴더 및 파일의 용도</vt:lpstr>
      <vt:lpstr>2 프로젝트에서 사용되는 폴더 및 파일의 용도</vt:lpstr>
      <vt:lpstr>2 프로젝트에서 사용되는 폴더 및 파일의 용도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581</cp:revision>
  <dcterms:created xsi:type="dcterms:W3CDTF">2007-11-27T23:54:21Z</dcterms:created>
  <dcterms:modified xsi:type="dcterms:W3CDTF">2023-04-26T16:03:47Z</dcterms:modified>
</cp:coreProperties>
</file>